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6"/>
    <p:sldMasterId id="2147483669" r:id="rId17"/>
    <p:sldMasterId id="2147483681" r:id="rId18"/>
    <p:sldMasterId id="2147483693" r:id="rId19"/>
  </p:sldMasterIdLst>
  <p:notesMasterIdLst>
    <p:notesMasterId r:id="rId101"/>
  </p:notesMasterIdLst>
  <p:sldIdLst>
    <p:sldId id="263" r:id="rId20"/>
    <p:sldId id="257" r:id="rId21"/>
    <p:sldId id="566" r:id="rId22"/>
    <p:sldId id="567" r:id="rId23"/>
    <p:sldId id="2003" r:id="rId24"/>
    <p:sldId id="568" r:id="rId25"/>
    <p:sldId id="592" r:id="rId26"/>
    <p:sldId id="593" r:id="rId27"/>
    <p:sldId id="578" r:id="rId28"/>
    <p:sldId id="587" r:id="rId29"/>
    <p:sldId id="594" r:id="rId30"/>
    <p:sldId id="573" r:id="rId31"/>
    <p:sldId id="563" r:id="rId32"/>
    <p:sldId id="595" r:id="rId33"/>
    <p:sldId id="589" r:id="rId34"/>
    <p:sldId id="577" r:id="rId35"/>
    <p:sldId id="588" r:id="rId36"/>
    <p:sldId id="576" r:id="rId37"/>
    <p:sldId id="569" r:id="rId38"/>
    <p:sldId id="574" r:id="rId39"/>
    <p:sldId id="575" r:id="rId40"/>
    <p:sldId id="571" r:id="rId41"/>
    <p:sldId id="597" r:id="rId42"/>
    <p:sldId id="274" r:id="rId43"/>
    <p:sldId id="598" r:id="rId44"/>
    <p:sldId id="278" r:id="rId45"/>
    <p:sldId id="602" r:id="rId46"/>
    <p:sldId id="2043" r:id="rId47"/>
    <p:sldId id="1982" r:id="rId48"/>
    <p:sldId id="1675" r:id="rId49"/>
    <p:sldId id="2046" r:id="rId50"/>
    <p:sldId id="2045" r:id="rId51"/>
    <p:sldId id="2048" r:id="rId52"/>
    <p:sldId id="2052" r:id="rId53"/>
    <p:sldId id="2053" r:id="rId54"/>
    <p:sldId id="2047" r:id="rId55"/>
    <p:sldId id="2054" r:id="rId56"/>
    <p:sldId id="2049" r:id="rId57"/>
    <p:sldId id="2050" r:id="rId58"/>
    <p:sldId id="2058" r:id="rId59"/>
    <p:sldId id="584" r:id="rId60"/>
    <p:sldId id="586" r:id="rId61"/>
    <p:sldId id="2051" r:id="rId62"/>
    <p:sldId id="2056" r:id="rId63"/>
    <p:sldId id="2059" r:id="rId64"/>
    <p:sldId id="2057" r:id="rId65"/>
    <p:sldId id="2066" r:id="rId66"/>
    <p:sldId id="2067" r:id="rId67"/>
    <p:sldId id="2060" r:id="rId68"/>
    <p:sldId id="2061" r:id="rId69"/>
    <p:sldId id="2044" r:id="rId70"/>
    <p:sldId id="281" r:id="rId71"/>
    <p:sldId id="607" r:id="rId72"/>
    <p:sldId id="608" r:id="rId73"/>
    <p:sldId id="590" r:id="rId74"/>
    <p:sldId id="609" r:id="rId75"/>
    <p:sldId id="644" r:id="rId76"/>
    <p:sldId id="2037" r:id="rId77"/>
    <p:sldId id="641" r:id="rId78"/>
    <p:sldId id="2038" r:id="rId79"/>
    <p:sldId id="2039" r:id="rId80"/>
    <p:sldId id="653" r:id="rId81"/>
    <p:sldId id="2040" r:id="rId82"/>
    <p:sldId id="2041" r:id="rId83"/>
    <p:sldId id="2042" r:id="rId84"/>
    <p:sldId id="523" r:id="rId85"/>
    <p:sldId id="544" r:id="rId86"/>
    <p:sldId id="384" r:id="rId87"/>
    <p:sldId id="2022" r:id="rId88"/>
    <p:sldId id="2035" r:id="rId89"/>
    <p:sldId id="2032" r:id="rId90"/>
    <p:sldId id="268" r:id="rId91"/>
    <p:sldId id="520" r:id="rId92"/>
    <p:sldId id="269" r:id="rId93"/>
    <p:sldId id="348" r:id="rId94"/>
    <p:sldId id="339" r:id="rId95"/>
    <p:sldId id="340" r:id="rId96"/>
    <p:sldId id="341" r:id="rId97"/>
    <p:sldId id="273" r:id="rId98"/>
    <p:sldId id="546" r:id="rId99"/>
    <p:sldId id="262" r:id="rId100"/>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4" d="100"/>
          <a:sy n="34" d="100"/>
        </p:scale>
        <p:origin x="845"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xml"/><Relationship Id="rId11" Type="http://schemas.openxmlformats.org/officeDocument/2006/relationships/customXml" Target="../customXml/item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presProps" Target="presProps.xml"/><Relationship Id="rId5" Type="http://schemas.openxmlformats.org/officeDocument/2006/relationships/customXml" Target="../customXml/item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customXml" Target="../customXml/item12.xml"/><Relationship Id="rId17" Type="http://schemas.openxmlformats.org/officeDocument/2006/relationships/slideMaster" Target="slideMasters/slideMaster2.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customXml" Target="../customXml/item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slideMaster" Target="slideMasters/slideMaster3.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4.xml"/><Relationship Id="rId14" Type="http://schemas.openxmlformats.org/officeDocument/2006/relationships/customXml" Target="../customXml/item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4A9FA-EBA7-4BFF-956B-855044D37F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51CD158-8C47-480E-A6C0-4EDBF03A1D7B}">
      <dgm:prSet/>
      <dgm:spPr/>
      <dgm:t>
        <a:bodyPr/>
        <a:lstStyle/>
        <a:p>
          <a:r>
            <a:rPr lang="en-US" b="0" i="0"/>
            <a:t>Usually retain markers of thyroid follicular cell differentiation</a:t>
          </a:r>
          <a:endParaRPr lang="en-US"/>
        </a:p>
      </dgm:t>
    </dgm:pt>
    <dgm:pt modelId="{07A86EA9-7306-4CD7-B970-72D37F381F65}" type="parTrans" cxnId="{1398DD61-3E42-4A70-BE0B-7F63C8EC9D9D}">
      <dgm:prSet/>
      <dgm:spPr/>
      <dgm:t>
        <a:bodyPr/>
        <a:lstStyle/>
        <a:p>
          <a:endParaRPr lang="en-US"/>
        </a:p>
      </dgm:t>
    </dgm:pt>
    <dgm:pt modelId="{390193B4-116F-43B2-83BF-F728F542E0D4}" type="sibTrans" cxnId="{1398DD61-3E42-4A70-BE0B-7F63C8EC9D9D}">
      <dgm:prSet/>
      <dgm:spPr/>
      <dgm:t>
        <a:bodyPr/>
        <a:lstStyle/>
        <a:p>
          <a:endParaRPr lang="en-US"/>
        </a:p>
      </dgm:t>
    </dgm:pt>
    <dgm:pt modelId="{7BD12FD4-7FDC-4B7F-A270-DC54AAA3422B}">
      <dgm:prSet/>
      <dgm:spPr/>
      <dgm:t>
        <a:bodyPr/>
        <a:lstStyle/>
        <a:p>
          <a:r>
            <a:rPr lang="en-US" b="0" i="0"/>
            <a:t>Keratin, PAX8, TTF-1</a:t>
          </a:r>
          <a:endParaRPr lang="en-US"/>
        </a:p>
      </dgm:t>
    </dgm:pt>
    <dgm:pt modelId="{F85360E9-D8CF-4557-9997-54F25237EF21}" type="parTrans" cxnId="{121D85D4-DC85-4A08-87A4-DA73CBB29A16}">
      <dgm:prSet/>
      <dgm:spPr/>
      <dgm:t>
        <a:bodyPr/>
        <a:lstStyle/>
        <a:p>
          <a:endParaRPr lang="en-US"/>
        </a:p>
      </dgm:t>
    </dgm:pt>
    <dgm:pt modelId="{78C377F4-A2C4-43EF-871E-FA315A226480}" type="sibTrans" cxnId="{121D85D4-DC85-4A08-87A4-DA73CBB29A16}">
      <dgm:prSet/>
      <dgm:spPr/>
      <dgm:t>
        <a:bodyPr/>
        <a:lstStyle/>
        <a:p>
          <a:endParaRPr lang="en-US"/>
        </a:p>
      </dgm:t>
    </dgm:pt>
    <dgm:pt modelId="{A228F240-295F-4CD1-A96E-FEE2A4536E95}">
      <dgm:prSet/>
      <dgm:spPr/>
      <dgm:t>
        <a:bodyPr/>
        <a:lstStyle/>
        <a:p>
          <a:r>
            <a:rPr lang="en-US" b="0" i="0"/>
            <a:t>Thyroglobulin may be reduced</a:t>
          </a:r>
          <a:endParaRPr lang="en-US"/>
        </a:p>
      </dgm:t>
    </dgm:pt>
    <dgm:pt modelId="{9C6152EC-F627-46AF-990E-1FAD76614E92}" type="parTrans" cxnId="{8F27D59A-F07A-4BE0-940D-54759ECDDB9A}">
      <dgm:prSet/>
      <dgm:spPr/>
      <dgm:t>
        <a:bodyPr/>
        <a:lstStyle/>
        <a:p>
          <a:endParaRPr lang="en-US"/>
        </a:p>
      </dgm:t>
    </dgm:pt>
    <dgm:pt modelId="{053D18E5-CCE4-4390-B457-CF4DB11FEDF8}" type="sibTrans" cxnId="{8F27D59A-F07A-4BE0-940D-54759ECDDB9A}">
      <dgm:prSet/>
      <dgm:spPr/>
      <dgm:t>
        <a:bodyPr/>
        <a:lstStyle/>
        <a:p>
          <a:endParaRPr lang="en-US"/>
        </a:p>
      </dgm:t>
    </dgm:pt>
    <dgm:pt modelId="{A105B1EA-B979-4835-9262-455E32B68E86}">
      <dgm:prSet/>
      <dgm:spPr/>
      <dgm:t>
        <a:bodyPr/>
        <a:lstStyle/>
        <a:p>
          <a:r>
            <a:rPr lang="en-US" b="0" i="0"/>
            <a:t>p53 may be positive but is not diagnostic</a:t>
          </a:r>
          <a:endParaRPr lang="en-US"/>
        </a:p>
      </dgm:t>
    </dgm:pt>
    <dgm:pt modelId="{13A78989-4273-451A-A76B-314E56DBF0ED}" type="parTrans" cxnId="{58C12379-EDB8-4DF1-B354-478179864D08}">
      <dgm:prSet/>
      <dgm:spPr/>
      <dgm:t>
        <a:bodyPr/>
        <a:lstStyle/>
        <a:p>
          <a:endParaRPr lang="en-US"/>
        </a:p>
      </dgm:t>
    </dgm:pt>
    <dgm:pt modelId="{74AA4D2F-605A-4A81-AEE7-96B9E4172DAD}" type="sibTrans" cxnId="{58C12379-EDB8-4DF1-B354-478179864D08}">
      <dgm:prSet/>
      <dgm:spPr/>
      <dgm:t>
        <a:bodyPr/>
        <a:lstStyle/>
        <a:p>
          <a:endParaRPr lang="en-US"/>
        </a:p>
      </dgm:t>
    </dgm:pt>
    <dgm:pt modelId="{56D88E54-9324-4064-BFC8-C662490B26B0}">
      <dgm:prSet/>
      <dgm:spPr/>
      <dgm:t>
        <a:bodyPr/>
        <a:lstStyle/>
        <a:p>
          <a:r>
            <a:rPr lang="en-US" b="0" i="0"/>
            <a:t>Neuroendocrine markers and calcitonin negative</a:t>
          </a:r>
          <a:endParaRPr lang="en-US"/>
        </a:p>
      </dgm:t>
    </dgm:pt>
    <dgm:pt modelId="{D82D822F-FA14-4E6F-857E-941245918C3A}" type="parTrans" cxnId="{69DD0396-A24E-471B-827C-5DE054A5F2DB}">
      <dgm:prSet/>
      <dgm:spPr/>
      <dgm:t>
        <a:bodyPr/>
        <a:lstStyle/>
        <a:p>
          <a:endParaRPr lang="en-US"/>
        </a:p>
      </dgm:t>
    </dgm:pt>
    <dgm:pt modelId="{FD7837A6-E39B-4559-8189-46E34F2E7FE2}" type="sibTrans" cxnId="{69DD0396-A24E-471B-827C-5DE054A5F2DB}">
      <dgm:prSet/>
      <dgm:spPr/>
      <dgm:t>
        <a:bodyPr/>
        <a:lstStyle/>
        <a:p>
          <a:endParaRPr lang="en-US"/>
        </a:p>
      </dgm:t>
    </dgm:pt>
    <dgm:pt modelId="{D9363F22-ACB1-4AAB-B914-D8EDD0BC1806}">
      <dgm:prSet/>
      <dgm:spPr/>
      <dgm:t>
        <a:bodyPr/>
        <a:lstStyle/>
        <a:p>
          <a:r>
            <a:rPr lang="en-US" b="0" i="0"/>
            <a:t>Ki-67 proliferation index increased (10-30%)</a:t>
          </a:r>
          <a:endParaRPr lang="en-US"/>
        </a:p>
      </dgm:t>
    </dgm:pt>
    <dgm:pt modelId="{E3FA9F1B-DF1B-4DAD-BD89-3E793F1C78F7}" type="parTrans" cxnId="{F16456B7-9524-406F-9952-348D0A92E4BF}">
      <dgm:prSet/>
      <dgm:spPr/>
      <dgm:t>
        <a:bodyPr/>
        <a:lstStyle/>
        <a:p>
          <a:endParaRPr lang="en-US"/>
        </a:p>
      </dgm:t>
    </dgm:pt>
    <dgm:pt modelId="{665FC59B-2D6B-47B5-A6E4-4BEEFE6555CB}" type="sibTrans" cxnId="{F16456B7-9524-406F-9952-348D0A92E4BF}">
      <dgm:prSet/>
      <dgm:spPr/>
      <dgm:t>
        <a:bodyPr/>
        <a:lstStyle/>
        <a:p>
          <a:endParaRPr lang="en-US"/>
        </a:p>
      </dgm:t>
    </dgm:pt>
    <dgm:pt modelId="{7A96EA68-8FE3-DE44-9F68-E8882AD886C5}" type="pres">
      <dgm:prSet presAssocID="{A764A9FA-EBA7-4BFF-956B-855044D37F24}" presName="linear" presStyleCnt="0">
        <dgm:presLayoutVars>
          <dgm:animLvl val="lvl"/>
          <dgm:resizeHandles val="exact"/>
        </dgm:presLayoutVars>
      </dgm:prSet>
      <dgm:spPr/>
    </dgm:pt>
    <dgm:pt modelId="{6ABC3240-86E5-5944-926F-8A0F415F22F8}" type="pres">
      <dgm:prSet presAssocID="{051CD158-8C47-480E-A6C0-4EDBF03A1D7B}" presName="parentText" presStyleLbl="node1" presStyleIdx="0" presStyleCnt="4">
        <dgm:presLayoutVars>
          <dgm:chMax val="0"/>
          <dgm:bulletEnabled val="1"/>
        </dgm:presLayoutVars>
      </dgm:prSet>
      <dgm:spPr/>
    </dgm:pt>
    <dgm:pt modelId="{4D797994-C3FB-4B4B-A7E5-28DEE4FF1475}" type="pres">
      <dgm:prSet presAssocID="{051CD158-8C47-480E-A6C0-4EDBF03A1D7B}" presName="childText" presStyleLbl="revTx" presStyleIdx="0" presStyleCnt="1">
        <dgm:presLayoutVars>
          <dgm:bulletEnabled val="1"/>
        </dgm:presLayoutVars>
      </dgm:prSet>
      <dgm:spPr/>
    </dgm:pt>
    <dgm:pt modelId="{05092EA4-5AAE-8E4D-849A-D9C9147EE618}" type="pres">
      <dgm:prSet presAssocID="{A105B1EA-B979-4835-9262-455E32B68E86}" presName="parentText" presStyleLbl="node1" presStyleIdx="1" presStyleCnt="4">
        <dgm:presLayoutVars>
          <dgm:chMax val="0"/>
          <dgm:bulletEnabled val="1"/>
        </dgm:presLayoutVars>
      </dgm:prSet>
      <dgm:spPr/>
    </dgm:pt>
    <dgm:pt modelId="{A2050A11-973D-9844-A4F9-914F06194A49}" type="pres">
      <dgm:prSet presAssocID="{74AA4D2F-605A-4A81-AEE7-96B9E4172DAD}" presName="spacer" presStyleCnt="0"/>
      <dgm:spPr/>
    </dgm:pt>
    <dgm:pt modelId="{0A19BF81-D945-9B40-952D-0474A702E69A}" type="pres">
      <dgm:prSet presAssocID="{56D88E54-9324-4064-BFC8-C662490B26B0}" presName="parentText" presStyleLbl="node1" presStyleIdx="2" presStyleCnt="4">
        <dgm:presLayoutVars>
          <dgm:chMax val="0"/>
          <dgm:bulletEnabled val="1"/>
        </dgm:presLayoutVars>
      </dgm:prSet>
      <dgm:spPr/>
    </dgm:pt>
    <dgm:pt modelId="{D79EB692-FD4C-5548-B6C7-51C256B95F49}" type="pres">
      <dgm:prSet presAssocID="{FD7837A6-E39B-4559-8189-46E34F2E7FE2}" presName="spacer" presStyleCnt="0"/>
      <dgm:spPr/>
    </dgm:pt>
    <dgm:pt modelId="{F440DC62-A24E-8F4E-A328-CCF41CC66718}" type="pres">
      <dgm:prSet presAssocID="{D9363F22-ACB1-4AAB-B914-D8EDD0BC1806}" presName="parentText" presStyleLbl="node1" presStyleIdx="3" presStyleCnt="4">
        <dgm:presLayoutVars>
          <dgm:chMax val="0"/>
          <dgm:bulletEnabled val="1"/>
        </dgm:presLayoutVars>
      </dgm:prSet>
      <dgm:spPr/>
    </dgm:pt>
  </dgm:ptLst>
  <dgm:cxnLst>
    <dgm:cxn modelId="{DBFE4D10-D6B3-8A47-84EB-66487D3E9906}" type="presOf" srcId="{D9363F22-ACB1-4AAB-B914-D8EDD0BC1806}" destId="{F440DC62-A24E-8F4E-A328-CCF41CC66718}" srcOrd="0" destOrd="0" presId="urn:microsoft.com/office/officeart/2005/8/layout/vList2"/>
    <dgm:cxn modelId="{AC6D8710-02CB-B44C-8817-D114D30B8D0F}" type="presOf" srcId="{051CD158-8C47-480E-A6C0-4EDBF03A1D7B}" destId="{6ABC3240-86E5-5944-926F-8A0F415F22F8}" srcOrd="0" destOrd="0" presId="urn:microsoft.com/office/officeart/2005/8/layout/vList2"/>
    <dgm:cxn modelId="{1398DD61-3E42-4A70-BE0B-7F63C8EC9D9D}" srcId="{A764A9FA-EBA7-4BFF-956B-855044D37F24}" destId="{051CD158-8C47-480E-A6C0-4EDBF03A1D7B}" srcOrd="0" destOrd="0" parTransId="{07A86EA9-7306-4CD7-B970-72D37F381F65}" sibTransId="{390193B4-116F-43B2-83BF-F728F542E0D4}"/>
    <dgm:cxn modelId="{F663254D-064F-1341-9EE4-6CC9A66B378A}" type="presOf" srcId="{A228F240-295F-4CD1-A96E-FEE2A4536E95}" destId="{4D797994-C3FB-4B4B-A7E5-28DEE4FF1475}" srcOrd="0" destOrd="1" presId="urn:microsoft.com/office/officeart/2005/8/layout/vList2"/>
    <dgm:cxn modelId="{58C12379-EDB8-4DF1-B354-478179864D08}" srcId="{A764A9FA-EBA7-4BFF-956B-855044D37F24}" destId="{A105B1EA-B979-4835-9262-455E32B68E86}" srcOrd="1" destOrd="0" parTransId="{13A78989-4273-451A-A76B-314E56DBF0ED}" sibTransId="{74AA4D2F-605A-4A81-AEE7-96B9E4172DAD}"/>
    <dgm:cxn modelId="{C266B08F-02DE-804D-9E3A-B2789D503FE8}" type="presOf" srcId="{56D88E54-9324-4064-BFC8-C662490B26B0}" destId="{0A19BF81-D945-9B40-952D-0474A702E69A}" srcOrd="0" destOrd="0" presId="urn:microsoft.com/office/officeart/2005/8/layout/vList2"/>
    <dgm:cxn modelId="{69DD0396-A24E-471B-827C-5DE054A5F2DB}" srcId="{A764A9FA-EBA7-4BFF-956B-855044D37F24}" destId="{56D88E54-9324-4064-BFC8-C662490B26B0}" srcOrd="2" destOrd="0" parTransId="{D82D822F-FA14-4E6F-857E-941245918C3A}" sibTransId="{FD7837A6-E39B-4559-8189-46E34F2E7FE2}"/>
    <dgm:cxn modelId="{8F27D59A-F07A-4BE0-940D-54759ECDDB9A}" srcId="{051CD158-8C47-480E-A6C0-4EDBF03A1D7B}" destId="{A228F240-295F-4CD1-A96E-FEE2A4536E95}" srcOrd="1" destOrd="0" parTransId="{9C6152EC-F627-46AF-990E-1FAD76614E92}" sibTransId="{053D18E5-CCE4-4390-B457-CF4DB11FEDF8}"/>
    <dgm:cxn modelId="{D1D72EA4-DACD-D04D-89AA-17799F59D1B3}" type="presOf" srcId="{A764A9FA-EBA7-4BFF-956B-855044D37F24}" destId="{7A96EA68-8FE3-DE44-9F68-E8882AD886C5}" srcOrd="0" destOrd="0" presId="urn:microsoft.com/office/officeart/2005/8/layout/vList2"/>
    <dgm:cxn modelId="{F16456B7-9524-406F-9952-348D0A92E4BF}" srcId="{A764A9FA-EBA7-4BFF-956B-855044D37F24}" destId="{D9363F22-ACB1-4AAB-B914-D8EDD0BC1806}" srcOrd="3" destOrd="0" parTransId="{E3FA9F1B-DF1B-4DAD-BD89-3E793F1C78F7}" sibTransId="{665FC59B-2D6B-47B5-A6E4-4BEEFE6555CB}"/>
    <dgm:cxn modelId="{1CCC9ECB-3432-0D41-BB18-3C16D9256618}" type="presOf" srcId="{7BD12FD4-7FDC-4B7F-A270-DC54AAA3422B}" destId="{4D797994-C3FB-4B4B-A7E5-28DEE4FF1475}" srcOrd="0" destOrd="0" presId="urn:microsoft.com/office/officeart/2005/8/layout/vList2"/>
    <dgm:cxn modelId="{121D85D4-DC85-4A08-87A4-DA73CBB29A16}" srcId="{051CD158-8C47-480E-A6C0-4EDBF03A1D7B}" destId="{7BD12FD4-7FDC-4B7F-A270-DC54AAA3422B}" srcOrd="0" destOrd="0" parTransId="{F85360E9-D8CF-4557-9997-54F25237EF21}" sibTransId="{78C377F4-A2C4-43EF-871E-FA315A226480}"/>
    <dgm:cxn modelId="{CB0AA5E6-FD12-404E-85E3-845E0425FA11}" type="presOf" srcId="{A105B1EA-B979-4835-9262-455E32B68E86}" destId="{05092EA4-5AAE-8E4D-849A-D9C9147EE618}" srcOrd="0" destOrd="0" presId="urn:microsoft.com/office/officeart/2005/8/layout/vList2"/>
    <dgm:cxn modelId="{DF743A96-7054-6841-BE6F-4BA9C728D4E0}" type="presParOf" srcId="{7A96EA68-8FE3-DE44-9F68-E8882AD886C5}" destId="{6ABC3240-86E5-5944-926F-8A0F415F22F8}" srcOrd="0" destOrd="0" presId="urn:microsoft.com/office/officeart/2005/8/layout/vList2"/>
    <dgm:cxn modelId="{505F29BE-73C2-674A-A016-0A612ADDF32E}" type="presParOf" srcId="{7A96EA68-8FE3-DE44-9F68-E8882AD886C5}" destId="{4D797994-C3FB-4B4B-A7E5-28DEE4FF1475}" srcOrd="1" destOrd="0" presId="urn:microsoft.com/office/officeart/2005/8/layout/vList2"/>
    <dgm:cxn modelId="{98D3F6ED-04EA-6A4A-A9B7-8551DFB8A92C}" type="presParOf" srcId="{7A96EA68-8FE3-DE44-9F68-E8882AD886C5}" destId="{05092EA4-5AAE-8E4D-849A-D9C9147EE618}" srcOrd="2" destOrd="0" presId="urn:microsoft.com/office/officeart/2005/8/layout/vList2"/>
    <dgm:cxn modelId="{EEB66EF3-C310-C14C-AFEB-514A8CC97481}" type="presParOf" srcId="{7A96EA68-8FE3-DE44-9F68-E8882AD886C5}" destId="{A2050A11-973D-9844-A4F9-914F06194A49}" srcOrd="3" destOrd="0" presId="urn:microsoft.com/office/officeart/2005/8/layout/vList2"/>
    <dgm:cxn modelId="{6F93D448-A73F-5543-832A-EB15BD6CC913}" type="presParOf" srcId="{7A96EA68-8FE3-DE44-9F68-E8882AD886C5}" destId="{0A19BF81-D945-9B40-952D-0474A702E69A}" srcOrd="4" destOrd="0" presId="urn:microsoft.com/office/officeart/2005/8/layout/vList2"/>
    <dgm:cxn modelId="{CC940259-3E6A-9A4E-8749-519F2A3F7B7F}" type="presParOf" srcId="{7A96EA68-8FE3-DE44-9F68-E8882AD886C5}" destId="{D79EB692-FD4C-5548-B6C7-51C256B95F49}" srcOrd="5" destOrd="0" presId="urn:microsoft.com/office/officeart/2005/8/layout/vList2"/>
    <dgm:cxn modelId="{13CFA25A-88D0-6B42-AF4D-C821D21445AA}" type="presParOf" srcId="{7A96EA68-8FE3-DE44-9F68-E8882AD886C5}" destId="{F440DC62-A24E-8F4E-A328-CCF41CC6671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2DEB6-A635-460C-B62A-ECF0F9FE41E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EE1B033-B575-4804-B185-BCF6D834229B}">
      <dgm:prSet/>
      <dgm:spPr/>
      <dgm:t>
        <a:bodyPr/>
        <a:lstStyle/>
        <a:p>
          <a:r>
            <a:rPr lang="en-US" b="1" dirty="0"/>
            <a:t>THE NEW: </a:t>
          </a:r>
          <a:r>
            <a:rPr lang="en-US" dirty="0"/>
            <a:t>MEN4, MEN5, AND MAFA-RELATED FAMILIAL INSULINOMATOSIS</a:t>
          </a:r>
        </a:p>
      </dgm:t>
    </dgm:pt>
    <dgm:pt modelId="{19C45398-427B-4ED1-95D4-B90351DAA17B}" type="parTrans" cxnId="{44BAFF36-5F56-4BE5-B5F9-25FE9C54B30C}">
      <dgm:prSet/>
      <dgm:spPr/>
      <dgm:t>
        <a:bodyPr/>
        <a:lstStyle/>
        <a:p>
          <a:endParaRPr lang="en-US"/>
        </a:p>
      </dgm:t>
    </dgm:pt>
    <dgm:pt modelId="{F3F84EFF-55FD-49B3-9B24-3C0B98592880}" type="sibTrans" cxnId="{44BAFF36-5F56-4BE5-B5F9-25FE9C54B30C}">
      <dgm:prSet/>
      <dgm:spPr/>
      <dgm:t>
        <a:bodyPr/>
        <a:lstStyle/>
        <a:p>
          <a:endParaRPr lang="en-US"/>
        </a:p>
      </dgm:t>
    </dgm:pt>
    <dgm:pt modelId="{15E17364-17CF-4DB8-94DD-4B0C86580F16}">
      <dgm:prSet/>
      <dgm:spPr/>
      <dgm:t>
        <a:bodyPr/>
        <a:lstStyle/>
        <a:p>
          <a:r>
            <a:rPr lang="en-US" b="1" dirty="0"/>
            <a:t>THE CLASSIC: </a:t>
          </a:r>
          <a:r>
            <a:rPr lang="en-US" dirty="0"/>
            <a:t>SDH-DEFICIENT TUMOR SYNDROME</a:t>
          </a:r>
        </a:p>
      </dgm:t>
    </dgm:pt>
    <dgm:pt modelId="{4BFCDA48-41CB-4CCF-9BFE-E55543D965DC}" type="parTrans" cxnId="{D9A711CF-ADF8-4BC1-9A5C-58C60DF95E1C}">
      <dgm:prSet/>
      <dgm:spPr/>
      <dgm:t>
        <a:bodyPr/>
        <a:lstStyle/>
        <a:p>
          <a:endParaRPr lang="en-US"/>
        </a:p>
      </dgm:t>
    </dgm:pt>
    <dgm:pt modelId="{903A9CBD-BF35-4957-8011-D8591216B5ED}" type="sibTrans" cxnId="{D9A711CF-ADF8-4BC1-9A5C-58C60DF95E1C}">
      <dgm:prSet/>
      <dgm:spPr/>
      <dgm:t>
        <a:bodyPr/>
        <a:lstStyle/>
        <a:p>
          <a:endParaRPr lang="en-US"/>
        </a:p>
      </dgm:t>
    </dgm:pt>
    <dgm:pt modelId="{FC128CFD-157B-4CE0-A726-0AE6C2679C22}">
      <dgm:prSet/>
      <dgm:spPr/>
      <dgm:t>
        <a:bodyPr/>
        <a:lstStyle/>
        <a:p>
          <a:r>
            <a:rPr lang="en-US" b="1" dirty="0"/>
            <a:t>THE TRENDY: </a:t>
          </a:r>
          <a:r>
            <a:rPr lang="en-US" dirty="0"/>
            <a:t>DICER1 SYNDROME AND RELATED TUMORS</a:t>
          </a:r>
        </a:p>
      </dgm:t>
    </dgm:pt>
    <dgm:pt modelId="{1C520E28-F14A-4D55-BECA-7076AE96510F}" type="parTrans" cxnId="{859FFD14-2633-4B76-A21F-E1F6AB2A6540}">
      <dgm:prSet/>
      <dgm:spPr/>
      <dgm:t>
        <a:bodyPr/>
        <a:lstStyle/>
        <a:p>
          <a:endParaRPr lang="en-US"/>
        </a:p>
      </dgm:t>
    </dgm:pt>
    <dgm:pt modelId="{9E3EAE65-B52A-40C4-B8D9-CE3B825751B5}" type="sibTrans" cxnId="{859FFD14-2633-4B76-A21F-E1F6AB2A6540}">
      <dgm:prSet/>
      <dgm:spPr/>
      <dgm:t>
        <a:bodyPr/>
        <a:lstStyle/>
        <a:p>
          <a:endParaRPr lang="en-US"/>
        </a:p>
      </dgm:t>
    </dgm:pt>
    <dgm:pt modelId="{42D705DE-63DD-4088-A098-1B1C459AC59F}">
      <dgm:prSet/>
      <dgm:spPr/>
      <dgm:t>
        <a:bodyPr/>
        <a:lstStyle/>
        <a:p>
          <a:r>
            <a:rPr lang="en-US" b="1" dirty="0"/>
            <a:t>THE REFASHIONED: FAP - </a:t>
          </a:r>
          <a:r>
            <a:rPr lang="en-US" dirty="0"/>
            <a:t>CRIBRIFORM MORULAR THYROID CARCINOMA</a:t>
          </a:r>
        </a:p>
      </dgm:t>
    </dgm:pt>
    <dgm:pt modelId="{8F047B0E-2C4F-41D4-8A58-104A63418256}" type="parTrans" cxnId="{A7096F68-F459-47B6-8D4D-689ABC9F7924}">
      <dgm:prSet/>
      <dgm:spPr/>
      <dgm:t>
        <a:bodyPr/>
        <a:lstStyle/>
        <a:p>
          <a:endParaRPr lang="en-US"/>
        </a:p>
      </dgm:t>
    </dgm:pt>
    <dgm:pt modelId="{9F3EDF58-BFC3-40CE-B02E-A2A057752601}" type="sibTrans" cxnId="{A7096F68-F459-47B6-8D4D-689ABC9F7924}">
      <dgm:prSet/>
      <dgm:spPr/>
      <dgm:t>
        <a:bodyPr/>
        <a:lstStyle/>
        <a:p>
          <a:endParaRPr lang="en-US"/>
        </a:p>
      </dgm:t>
    </dgm:pt>
    <dgm:pt modelId="{D7D33733-3F33-4B54-9528-0743CA7F4045}">
      <dgm:prSet/>
      <dgm:spPr/>
      <dgm:t>
        <a:bodyPr/>
        <a:lstStyle/>
        <a:p>
          <a:r>
            <a:rPr lang="en-US" b="1"/>
            <a:t>THE ODD: </a:t>
          </a:r>
          <a:r>
            <a:rPr lang="en-US"/>
            <a:t>NONSYNDROMIC FAMILIAL FOLLICULAR CELL–DERIVED THYROID TUMORS</a:t>
          </a:r>
        </a:p>
      </dgm:t>
    </dgm:pt>
    <dgm:pt modelId="{66D89903-22AE-4E59-B8E3-4F9D924C4DAA}" type="parTrans" cxnId="{913C1BC9-68D5-475B-A44C-5F1D436393A4}">
      <dgm:prSet/>
      <dgm:spPr/>
      <dgm:t>
        <a:bodyPr/>
        <a:lstStyle/>
        <a:p>
          <a:endParaRPr lang="en-US"/>
        </a:p>
      </dgm:t>
    </dgm:pt>
    <dgm:pt modelId="{3B0E725F-DDF2-4D3F-BF6D-F31051AC26C8}" type="sibTrans" cxnId="{913C1BC9-68D5-475B-A44C-5F1D436393A4}">
      <dgm:prSet/>
      <dgm:spPr/>
      <dgm:t>
        <a:bodyPr/>
        <a:lstStyle/>
        <a:p>
          <a:endParaRPr lang="en-US"/>
        </a:p>
      </dgm:t>
    </dgm:pt>
    <dgm:pt modelId="{ACB03099-67CB-4A67-96AC-C32A24DC94E1}" type="pres">
      <dgm:prSet presAssocID="{97E2DEB6-A635-460C-B62A-ECF0F9FE41E2}" presName="diagram" presStyleCnt="0">
        <dgm:presLayoutVars>
          <dgm:dir/>
          <dgm:resizeHandles val="exact"/>
        </dgm:presLayoutVars>
      </dgm:prSet>
      <dgm:spPr/>
    </dgm:pt>
    <dgm:pt modelId="{480922CF-94C8-4FFF-B13E-7828C859D812}" type="pres">
      <dgm:prSet presAssocID="{CEE1B033-B575-4804-B185-BCF6D834229B}" presName="node" presStyleLbl="node1" presStyleIdx="0" presStyleCnt="5">
        <dgm:presLayoutVars>
          <dgm:bulletEnabled val="1"/>
        </dgm:presLayoutVars>
      </dgm:prSet>
      <dgm:spPr/>
    </dgm:pt>
    <dgm:pt modelId="{880AA2BE-8DC4-4019-A24A-242A5E510470}" type="pres">
      <dgm:prSet presAssocID="{F3F84EFF-55FD-49B3-9B24-3C0B98592880}" presName="sibTrans" presStyleCnt="0"/>
      <dgm:spPr/>
    </dgm:pt>
    <dgm:pt modelId="{668DABC0-638A-4A3C-B796-667E4DE4E6A3}" type="pres">
      <dgm:prSet presAssocID="{15E17364-17CF-4DB8-94DD-4B0C86580F16}" presName="node" presStyleLbl="node1" presStyleIdx="1" presStyleCnt="5">
        <dgm:presLayoutVars>
          <dgm:bulletEnabled val="1"/>
        </dgm:presLayoutVars>
      </dgm:prSet>
      <dgm:spPr/>
    </dgm:pt>
    <dgm:pt modelId="{0132C552-AB14-4098-A42B-4E2A64F13900}" type="pres">
      <dgm:prSet presAssocID="{903A9CBD-BF35-4957-8011-D8591216B5ED}" presName="sibTrans" presStyleCnt="0"/>
      <dgm:spPr/>
    </dgm:pt>
    <dgm:pt modelId="{BD5E65E4-862B-4BD9-80FB-41F21DC880FF}" type="pres">
      <dgm:prSet presAssocID="{FC128CFD-157B-4CE0-A726-0AE6C2679C22}" presName="node" presStyleLbl="node1" presStyleIdx="2" presStyleCnt="5">
        <dgm:presLayoutVars>
          <dgm:bulletEnabled val="1"/>
        </dgm:presLayoutVars>
      </dgm:prSet>
      <dgm:spPr/>
    </dgm:pt>
    <dgm:pt modelId="{E9ABFB9B-2A29-46AF-B74E-AB019EC16482}" type="pres">
      <dgm:prSet presAssocID="{9E3EAE65-B52A-40C4-B8D9-CE3B825751B5}" presName="sibTrans" presStyleCnt="0"/>
      <dgm:spPr/>
    </dgm:pt>
    <dgm:pt modelId="{394A7406-4036-41F4-A9D6-B8F9CD90DE04}" type="pres">
      <dgm:prSet presAssocID="{42D705DE-63DD-4088-A098-1B1C459AC59F}" presName="node" presStyleLbl="node1" presStyleIdx="3" presStyleCnt="5">
        <dgm:presLayoutVars>
          <dgm:bulletEnabled val="1"/>
        </dgm:presLayoutVars>
      </dgm:prSet>
      <dgm:spPr/>
    </dgm:pt>
    <dgm:pt modelId="{9C0E6AAF-6DB3-4ACE-93EE-7E91F82C218D}" type="pres">
      <dgm:prSet presAssocID="{9F3EDF58-BFC3-40CE-B02E-A2A057752601}" presName="sibTrans" presStyleCnt="0"/>
      <dgm:spPr/>
    </dgm:pt>
    <dgm:pt modelId="{9A0EE8D3-E8BF-401E-A9FB-68CE5658ADD0}" type="pres">
      <dgm:prSet presAssocID="{D7D33733-3F33-4B54-9528-0743CA7F4045}" presName="node" presStyleLbl="node1" presStyleIdx="4" presStyleCnt="5">
        <dgm:presLayoutVars>
          <dgm:bulletEnabled val="1"/>
        </dgm:presLayoutVars>
      </dgm:prSet>
      <dgm:spPr/>
    </dgm:pt>
  </dgm:ptLst>
  <dgm:cxnLst>
    <dgm:cxn modelId="{859FFD14-2633-4B76-A21F-E1F6AB2A6540}" srcId="{97E2DEB6-A635-460C-B62A-ECF0F9FE41E2}" destId="{FC128CFD-157B-4CE0-A726-0AE6C2679C22}" srcOrd="2" destOrd="0" parTransId="{1C520E28-F14A-4D55-BECA-7076AE96510F}" sibTransId="{9E3EAE65-B52A-40C4-B8D9-CE3B825751B5}"/>
    <dgm:cxn modelId="{44BAFF36-5F56-4BE5-B5F9-25FE9C54B30C}" srcId="{97E2DEB6-A635-460C-B62A-ECF0F9FE41E2}" destId="{CEE1B033-B575-4804-B185-BCF6D834229B}" srcOrd="0" destOrd="0" parTransId="{19C45398-427B-4ED1-95D4-B90351DAA17B}" sibTransId="{F3F84EFF-55FD-49B3-9B24-3C0B98592880}"/>
    <dgm:cxn modelId="{783D955C-F2F9-470E-B723-2DB3F7F0DF11}" type="presOf" srcId="{D7D33733-3F33-4B54-9528-0743CA7F4045}" destId="{9A0EE8D3-E8BF-401E-A9FB-68CE5658ADD0}" srcOrd="0" destOrd="0" presId="urn:microsoft.com/office/officeart/2005/8/layout/default"/>
    <dgm:cxn modelId="{A7096F68-F459-47B6-8D4D-689ABC9F7924}" srcId="{97E2DEB6-A635-460C-B62A-ECF0F9FE41E2}" destId="{42D705DE-63DD-4088-A098-1B1C459AC59F}" srcOrd="3" destOrd="0" parTransId="{8F047B0E-2C4F-41D4-8A58-104A63418256}" sibTransId="{9F3EDF58-BFC3-40CE-B02E-A2A057752601}"/>
    <dgm:cxn modelId="{2D504F4E-9F77-4C9A-B5D1-6C0813A7B189}" type="presOf" srcId="{FC128CFD-157B-4CE0-A726-0AE6C2679C22}" destId="{BD5E65E4-862B-4BD9-80FB-41F21DC880FF}" srcOrd="0" destOrd="0" presId="urn:microsoft.com/office/officeart/2005/8/layout/default"/>
    <dgm:cxn modelId="{64D85873-A533-48FE-B4BA-8BD0378CDF0C}" type="presOf" srcId="{42D705DE-63DD-4088-A098-1B1C459AC59F}" destId="{394A7406-4036-41F4-A9D6-B8F9CD90DE04}" srcOrd="0" destOrd="0" presId="urn:microsoft.com/office/officeart/2005/8/layout/default"/>
    <dgm:cxn modelId="{9810988A-E38E-4853-B782-C8F1C950B44F}" type="presOf" srcId="{CEE1B033-B575-4804-B185-BCF6D834229B}" destId="{480922CF-94C8-4FFF-B13E-7828C859D812}" srcOrd="0" destOrd="0" presId="urn:microsoft.com/office/officeart/2005/8/layout/default"/>
    <dgm:cxn modelId="{3EBF6893-4883-4E5E-A761-046A2A3DEEE2}" type="presOf" srcId="{15E17364-17CF-4DB8-94DD-4B0C86580F16}" destId="{668DABC0-638A-4A3C-B796-667E4DE4E6A3}" srcOrd="0" destOrd="0" presId="urn:microsoft.com/office/officeart/2005/8/layout/default"/>
    <dgm:cxn modelId="{0EB231BA-4924-4701-8E76-D03242A81893}" type="presOf" srcId="{97E2DEB6-A635-460C-B62A-ECF0F9FE41E2}" destId="{ACB03099-67CB-4A67-96AC-C32A24DC94E1}" srcOrd="0" destOrd="0" presId="urn:microsoft.com/office/officeart/2005/8/layout/default"/>
    <dgm:cxn modelId="{913C1BC9-68D5-475B-A44C-5F1D436393A4}" srcId="{97E2DEB6-A635-460C-B62A-ECF0F9FE41E2}" destId="{D7D33733-3F33-4B54-9528-0743CA7F4045}" srcOrd="4" destOrd="0" parTransId="{66D89903-22AE-4E59-B8E3-4F9D924C4DAA}" sibTransId="{3B0E725F-DDF2-4D3F-BF6D-F31051AC26C8}"/>
    <dgm:cxn modelId="{D9A711CF-ADF8-4BC1-9A5C-58C60DF95E1C}" srcId="{97E2DEB6-A635-460C-B62A-ECF0F9FE41E2}" destId="{15E17364-17CF-4DB8-94DD-4B0C86580F16}" srcOrd="1" destOrd="0" parTransId="{4BFCDA48-41CB-4CCF-9BFE-E55543D965DC}" sibTransId="{903A9CBD-BF35-4957-8011-D8591216B5ED}"/>
    <dgm:cxn modelId="{ABF967E1-120E-480E-8CAC-E960FAC4D562}" type="presParOf" srcId="{ACB03099-67CB-4A67-96AC-C32A24DC94E1}" destId="{480922CF-94C8-4FFF-B13E-7828C859D812}" srcOrd="0" destOrd="0" presId="urn:microsoft.com/office/officeart/2005/8/layout/default"/>
    <dgm:cxn modelId="{C99BB589-A43E-44F9-AD79-946613FA26B2}" type="presParOf" srcId="{ACB03099-67CB-4A67-96AC-C32A24DC94E1}" destId="{880AA2BE-8DC4-4019-A24A-242A5E510470}" srcOrd="1" destOrd="0" presId="urn:microsoft.com/office/officeart/2005/8/layout/default"/>
    <dgm:cxn modelId="{F065CD29-579B-4413-817E-BDF5B72AFC25}" type="presParOf" srcId="{ACB03099-67CB-4A67-96AC-C32A24DC94E1}" destId="{668DABC0-638A-4A3C-B796-667E4DE4E6A3}" srcOrd="2" destOrd="0" presId="urn:microsoft.com/office/officeart/2005/8/layout/default"/>
    <dgm:cxn modelId="{FEE87845-2163-476E-8F5C-25B9B1DF416A}" type="presParOf" srcId="{ACB03099-67CB-4A67-96AC-C32A24DC94E1}" destId="{0132C552-AB14-4098-A42B-4E2A64F13900}" srcOrd="3" destOrd="0" presId="urn:microsoft.com/office/officeart/2005/8/layout/default"/>
    <dgm:cxn modelId="{F1694BEA-4302-4E24-8CF9-16FC630095C6}" type="presParOf" srcId="{ACB03099-67CB-4A67-96AC-C32A24DC94E1}" destId="{BD5E65E4-862B-4BD9-80FB-41F21DC880FF}" srcOrd="4" destOrd="0" presId="urn:microsoft.com/office/officeart/2005/8/layout/default"/>
    <dgm:cxn modelId="{6D5E8DE8-C117-4B6A-A0FB-279035709F38}" type="presParOf" srcId="{ACB03099-67CB-4A67-96AC-C32A24DC94E1}" destId="{E9ABFB9B-2A29-46AF-B74E-AB019EC16482}" srcOrd="5" destOrd="0" presId="urn:microsoft.com/office/officeart/2005/8/layout/default"/>
    <dgm:cxn modelId="{25B7AC55-2C9F-4C87-96C6-C581DCF9DA64}" type="presParOf" srcId="{ACB03099-67CB-4A67-96AC-C32A24DC94E1}" destId="{394A7406-4036-41F4-A9D6-B8F9CD90DE04}" srcOrd="6" destOrd="0" presId="urn:microsoft.com/office/officeart/2005/8/layout/default"/>
    <dgm:cxn modelId="{95390D64-B7EA-44B1-AB0E-5FFB6776C9AD}" type="presParOf" srcId="{ACB03099-67CB-4A67-96AC-C32A24DC94E1}" destId="{9C0E6AAF-6DB3-4ACE-93EE-7E91F82C218D}" srcOrd="7" destOrd="0" presId="urn:microsoft.com/office/officeart/2005/8/layout/default"/>
    <dgm:cxn modelId="{BC7A7E1C-BEF4-46F5-93A7-E2D9DE6025E0}" type="presParOf" srcId="{ACB03099-67CB-4A67-96AC-C32A24DC94E1}" destId="{9A0EE8D3-E8BF-401E-A9FB-68CE5658ADD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EE3726-4604-4268-B52B-D233591EEE5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FAD9FB7-08FE-49EF-9D20-AAA6CC8EA34E}">
      <dgm:prSet custT="1"/>
      <dgm:spPr/>
      <dgm:t>
        <a:bodyPr/>
        <a:lstStyle/>
        <a:p>
          <a:r>
            <a:rPr lang="en-US" sz="3600" b="0" i="0" dirty="0"/>
            <a:t>The familial development of some cancers was described more than a century ago</a:t>
          </a:r>
          <a:endParaRPr lang="en-US" sz="3600" dirty="0"/>
        </a:p>
      </dgm:t>
    </dgm:pt>
    <dgm:pt modelId="{81D55804-D7D9-4187-BE55-F603FDC450B2}" type="parTrans" cxnId="{743030C9-1BE0-4F5E-A084-B66A9EF52C63}">
      <dgm:prSet/>
      <dgm:spPr/>
      <dgm:t>
        <a:bodyPr/>
        <a:lstStyle/>
        <a:p>
          <a:endParaRPr lang="en-US"/>
        </a:p>
      </dgm:t>
    </dgm:pt>
    <dgm:pt modelId="{76008DCC-4385-4A02-808A-53B06502F046}" type="sibTrans" cxnId="{743030C9-1BE0-4F5E-A084-B66A9EF52C63}">
      <dgm:prSet/>
      <dgm:spPr/>
      <dgm:t>
        <a:bodyPr/>
        <a:lstStyle/>
        <a:p>
          <a:endParaRPr lang="en-US"/>
        </a:p>
      </dgm:t>
    </dgm:pt>
    <dgm:pt modelId="{E2D9C1C1-860F-44BE-A545-5776865FFC28}">
      <dgm:prSet/>
      <dgm:spPr/>
      <dgm:t>
        <a:bodyPr/>
        <a:lstStyle/>
        <a:p>
          <a:r>
            <a:rPr lang="en-US" b="0" i="0" dirty="0"/>
            <a:t>The number and knowledge of these syndromes have rapidly increased with the advent and widespread use of molecular diagnostics, which currently dominate clinical oncologic practice</a:t>
          </a:r>
          <a:endParaRPr lang="en-US" dirty="0"/>
        </a:p>
      </dgm:t>
    </dgm:pt>
    <dgm:pt modelId="{AE9F4252-4042-474C-915C-0F24FCC6A687}" type="parTrans" cxnId="{2A2394EF-ADF0-4E5C-8910-F40208B68BE1}">
      <dgm:prSet/>
      <dgm:spPr/>
      <dgm:t>
        <a:bodyPr/>
        <a:lstStyle/>
        <a:p>
          <a:endParaRPr lang="en-US"/>
        </a:p>
      </dgm:t>
    </dgm:pt>
    <dgm:pt modelId="{3350A134-43CA-4F15-9F77-3E2D6E6CAFF3}" type="sibTrans" cxnId="{2A2394EF-ADF0-4E5C-8910-F40208B68BE1}">
      <dgm:prSet/>
      <dgm:spPr/>
      <dgm:t>
        <a:bodyPr/>
        <a:lstStyle/>
        <a:p>
          <a:endParaRPr lang="en-US"/>
        </a:p>
      </dgm:t>
    </dgm:pt>
    <dgm:pt modelId="{429B05CA-D22E-40FA-8A55-2E2B76A12414}" type="pres">
      <dgm:prSet presAssocID="{E4EE3726-4604-4268-B52B-D233591EEE59}" presName="hierChild1" presStyleCnt="0">
        <dgm:presLayoutVars>
          <dgm:chPref val="1"/>
          <dgm:dir/>
          <dgm:animOne val="branch"/>
          <dgm:animLvl val="lvl"/>
          <dgm:resizeHandles/>
        </dgm:presLayoutVars>
      </dgm:prSet>
      <dgm:spPr/>
    </dgm:pt>
    <dgm:pt modelId="{E2BE26CA-2F98-4ADD-9E0F-F1DF674A6A5C}" type="pres">
      <dgm:prSet presAssocID="{6FAD9FB7-08FE-49EF-9D20-AAA6CC8EA34E}" presName="hierRoot1" presStyleCnt="0"/>
      <dgm:spPr/>
    </dgm:pt>
    <dgm:pt modelId="{9156224F-EAD1-4364-8E88-764FF777928D}" type="pres">
      <dgm:prSet presAssocID="{6FAD9FB7-08FE-49EF-9D20-AAA6CC8EA34E}" presName="composite" presStyleCnt="0"/>
      <dgm:spPr/>
    </dgm:pt>
    <dgm:pt modelId="{91AB8F16-8C7B-447B-94A7-55FF0622DFA4}" type="pres">
      <dgm:prSet presAssocID="{6FAD9FB7-08FE-49EF-9D20-AAA6CC8EA34E}" presName="background" presStyleLbl="node0" presStyleIdx="0" presStyleCnt="2"/>
      <dgm:spPr/>
    </dgm:pt>
    <dgm:pt modelId="{B664176E-D1BD-4B35-814A-4048583267E0}" type="pres">
      <dgm:prSet presAssocID="{6FAD9FB7-08FE-49EF-9D20-AAA6CC8EA34E}" presName="text" presStyleLbl="fgAcc0" presStyleIdx="0" presStyleCnt="2">
        <dgm:presLayoutVars>
          <dgm:chPref val="3"/>
        </dgm:presLayoutVars>
      </dgm:prSet>
      <dgm:spPr/>
    </dgm:pt>
    <dgm:pt modelId="{5604D09A-B396-417F-970A-CE1A38B0A16C}" type="pres">
      <dgm:prSet presAssocID="{6FAD9FB7-08FE-49EF-9D20-AAA6CC8EA34E}" presName="hierChild2" presStyleCnt="0"/>
      <dgm:spPr/>
    </dgm:pt>
    <dgm:pt modelId="{0ED1A71E-B273-4C76-A285-D1D450FC6DA1}" type="pres">
      <dgm:prSet presAssocID="{E2D9C1C1-860F-44BE-A545-5776865FFC28}" presName="hierRoot1" presStyleCnt="0"/>
      <dgm:spPr/>
    </dgm:pt>
    <dgm:pt modelId="{7C2708F7-C3A5-496D-B827-8F22D8C20462}" type="pres">
      <dgm:prSet presAssocID="{E2D9C1C1-860F-44BE-A545-5776865FFC28}" presName="composite" presStyleCnt="0"/>
      <dgm:spPr/>
    </dgm:pt>
    <dgm:pt modelId="{5D2B35BC-504A-420A-AFCD-12FE8A91988E}" type="pres">
      <dgm:prSet presAssocID="{E2D9C1C1-860F-44BE-A545-5776865FFC28}" presName="background" presStyleLbl="node0" presStyleIdx="1" presStyleCnt="2"/>
      <dgm:spPr/>
    </dgm:pt>
    <dgm:pt modelId="{851BCFAE-0ABA-428E-9B57-5E2CF86520FC}" type="pres">
      <dgm:prSet presAssocID="{E2D9C1C1-860F-44BE-A545-5776865FFC28}" presName="text" presStyleLbl="fgAcc0" presStyleIdx="1" presStyleCnt="2">
        <dgm:presLayoutVars>
          <dgm:chPref val="3"/>
        </dgm:presLayoutVars>
      </dgm:prSet>
      <dgm:spPr/>
    </dgm:pt>
    <dgm:pt modelId="{D0419484-2E5D-47D6-B844-70BB3652D342}" type="pres">
      <dgm:prSet presAssocID="{E2D9C1C1-860F-44BE-A545-5776865FFC28}" presName="hierChild2" presStyleCnt="0"/>
      <dgm:spPr/>
    </dgm:pt>
  </dgm:ptLst>
  <dgm:cxnLst>
    <dgm:cxn modelId="{F27C0E36-E554-4994-8D7C-0E6C213B5320}" type="presOf" srcId="{6FAD9FB7-08FE-49EF-9D20-AAA6CC8EA34E}" destId="{B664176E-D1BD-4B35-814A-4048583267E0}" srcOrd="0" destOrd="0" presId="urn:microsoft.com/office/officeart/2005/8/layout/hierarchy1"/>
    <dgm:cxn modelId="{F8495B5C-28A3-4C5A-AC68-F16C830DCA3E}" type="presOf" srcId="{E4EE3726-4604-4268-B52B-D233591EEE59}" destId="{429B05CA-D22E-40FA-8A55-2E2B76A12414}" srcOrd="0" destOrd="0" presId="urn:microsoft.com/office/officeart/2005/8/layout/hierarchy1"/>
    <dgm:cxn modelId="{7187A6B2-CF27-44B8-A247-D1C8B950DAB1}" type="presOf" srcId="{E2D9C1C1-860F-44BE-A545-5776865FFC28}" destId="{851BCFAE-0ABA-428E-9B57-5E2CF86520FC}" srcOrd="0" destOrd="0" presId="urn:microsoft.com/office/officeart/2005/8/layout/hierarchy1"/>
    <dgm:cxn modelId="{743030C9-1BE0-4F5E-A084-B66A9EF52C63}" srcId="{E4EE3726-4604-4268-B52B-D233591EEE59}" destId="{6FAD9FB7-08FE-49EF-9D20-AAA6CC8EA34E}" srcOrd="0" destOrd="0" parTransId="{81D55804-D7D9-4187-BE55-F603FDC450B2}" sibTransId="{76008DCC-4385-4A02-808A-53B06502F046}"/>
    <dgm:cxn modelId="{2A2394EF-ADF0-4E5C-8910-F40208B68BE1}" srcId="{E4EE3726-4604-4268-B52B-D233591EEE59}" destId="{E2D9C1C1-860F-44BE-A545-5776865FFC28}" srcOrd="1" destOrd="0" parTransId="{AE9F4252-4042-474C-915C-0F24FCC6A687}" sibTransId="{3350A134-43CA-4F15-9F77-3E2D6E6CAFF3}"/>
    <dgm:cxn modelId="{2DAE9F59-987F-40DA-A0CD-B9DC1D9A1959}" type="presParOf" srcId="{429B05CA-D22E-40FA-8A55-2E2B76A12414}" destId="{E2BE26CA-2F98-4ADD-9E0F-F1DF674A6A5C}" srcOrd="0" destOrd="0" presId="urn:microsoft.com/office/officeart/2005/8/layout/hierarchy1"/>
    <dgm:cxn modelId="{CB09D4A4-72F8-4862-A291-D91F0985E240}" type="presParOf" srcId="{E2BE26CA-2F98-4ADD-9E0F-F1DF674A6A5C}" destId="{9156224F-EAD1-4364-8E88-764FF777928D}" srcOrd="0" destOrd="0" presId="urn:microsoft.com/office/officeart/2005/8/layout/hierarchy1"/>
    <dgm:cxn modelId="{2AB31AEF-0C60-433C-91B3-9A3A025E720C}" type="presParOf" srcId="{9156224F-EAD1-4364-8E88-764FF777928D}" destId="{91AB8F16-8C7B-447B-94A7-55FF0622DFA4}" srcOrd="0" destOrd="0" presId="urn:microsoft.com/office/officeart/2005/8/layout/hierarchy1"/>
    <dgm:cxn modelId="{66ABF330-604B-4521-8C3D-D7FA614E536F}" type="presParOf" srcId="{9156224F-EAD1-4364-8E88-764FF777928D}" destId="{B664176E-D1BD-4B35-814A-4048583267E0}" srcOrd="1" destOrd="0" presId="urn:microsoft.com/office/officeart/2005/8/layout/hierarchy1"/>
    <dgm:cxn modelId="{910F562D-4F74-4CEC-8C85-65197457D957}" type="presParOf" srcId="{E2BE26CA-2F98-4ADD-9E0F-F1DF674A6A5C}" destId="{5604D09A-B396-417F-970A-CE1A38B0A16C}" srcOrd="1" destOrd="0" presId="urn:microsoft.com/office/officeart/2005/8/layout/hierarchy1"/>
    <dgm:cxn modelId="{4F30C6C0-9608-49F4-BC05-F1ECD322647A}" type="presParOf" srcId="{429B05CA-D22E-40FA-8A55-2E2B76A12414}" destId="{0ED1A71E-B273-4C76-A285-D1D450FC6DA1}" srcOrd="1" destOrd="0" presId="urn:microsoft.com/office/officeart/2005/8/layout/hierarchy1"/>
    <dgm:cxn modelId="{743B7886-0166-4677-A862-C373E732CD38}" type="presParOf" srcId="{0ED1A71E-B273-4C76-A285-D1D450FC6DA1}" destId="{7C2708F7-C3A5-496D-B827-8F22D8C20462}" srcOrd="0" destOrd="0" presId="urn:microsoft.com/office/officeart/2005/8/layout/hierarchy1"/>
    <dgm:cxn modelId="{E41C1130-7760-4DA8-8007-A699B85AFD3A}" type="presParOf" srcId="{7C2708F7-C3A5-496D-B827-8F22D8C20462}" destId="{5D2B35BC-504A-420A-AFCD-12FE8A91988E}" srcOrd="0" destOrd="0" presId="urn:microsoft.com/office/officeart/2005/8/layout/hierarchy1"/>
    <dgm:cxn modelId="{8F7186FE-A0B1-4460-8332-69B42C4AE669}" type="presParOf" srcId="{7C2708F7-C3A5-496D-B827-8F22D8C20462}" destId="{851BCFAE-0ABA-428E-9B57-5E2CF86520FC}" srcOrd="1" destOrd="0" presId="urn:microsoft.com/office/officeart/2005/8/layout/hierarchy1"/>
    <dgm:cxn modelId="{83BEC07D-9862-4505-80A4-C91BF0DD3D51}" type="presParOf" srcId="{0ED1A71E-B273-4C76-A285-D1D450FC6DA1}" destId="{D0419484-2E5D-47D6-B844-70BB3652D34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3DED2B-55FB-4E25-84CA-775272AC9AC8}" type="doc">
      <dgm:prSet loTypeId="urn:microsoft.com/office/officeart/2005/8/layout/hList1" loCatId="list" qsTypeId="urn:microsoft.com/office/officeart/2005/8/quickstyle/simple5" qsCatId="simple" csTypeId="urn:microsoft.com/office/officeart/2005/8/colors/accent0_3" csCatId="mainScheme" phldr="1"/>
      <dgm:spPr/>
      <dgm:t>
        <a:bodyPr/>
        <a:lstStyle/>
        <a:p>
          <a:endParaRPr lang="en-US"/>
        </a:p>
      </dgm:t>
    </dgm:pt>
    <dgm:pt modelId="{95184885-AEC0-42F7-881C-39804FD719C7}">
      <dgm:prSet/>
      <dgm:spPr/>
      <dgm:t>
        <a:bodyPr/>
        <a:lstStyle/>
        <a:p>
          <a:r>
            <a:rPr lang="en-GB" i="1" dirty="0"/>
            <a:t>Familial Follicular Cell or Non-Medullary Thyroid Carcinoma: </a:t>
          </a:r>
          <a:r>
            <a:rPr lang="en-US" b="1" i="1" dirty="0"/>
            <a:t>FNMTC </a:t>
          </a:r>
          <a:endParaRPr lang="en-US" i="1" dirty="0"/>
        </a:p>
      </dgm:t>
    </dgm:pt>
    <dgm:pt modelId="{D2183FAE-700B-4AC5-BE53-75FC25A242B1}" type="parTrans" cxnId="{5E62C976-2054-4146-8E22-46245ADA8476}">
      <dgm:prSet/>
      <dgm:spPr/>
      <dgm:t>
        <a:bodyPr/>
        <a:lstStyle/>
        <a:p>
          <a:endParaRPr lang="en-US"/>
        </a:p>
      </dgm:t>
    </dgm:pt>
    <dgm:pt modelId="{B28C85EA-341D-44C1-8A46-10853A307C49}" type="sibTrans" cxnId="{5E62C976-2054-4146-8E22-46245ADA8476}">
      <dgm:prSet/>
      <dgm:spPr/>
      <dgm:t>
        <a:bodyPr/>
        <a:lstStyle/>
        <a:p>
          <a:endParaRPr lang="en-US"/>
        </a:p>
      </dgm:t>
    </dgm:pt>
    <dgm:pt modelId="{EBFCB986-C66A-426A-AA24-E570DAA8FCB2}">
      <dgm:prSet/>
      <dgm:spPr/>
      <dgm:t>
        <a:bodyPr/>
        <a:lstStyle/>
        <a:p>
          <a:r>
            <a:rPr lang="en-US" dirty="0"/>
            <a:t>Further subdivided into 2 subgroups</a:t>
          </a:r>
        </a:p>
      </dgm:t>
    </dgm:pt>
    <dgm:pt modelId="{D7663903-4150-4D6F-B8ED-5C40D7934FFD}" type="parTrans" cxnId="{43BA5A92-22A9-4817-ADC5-FC2060ED3D33}">
      <dgm:prSet/>
      <dgm:spPr/>
      <dgm:t>
        <a:bodyPr/>
        <a:lstStyle/>
        <a:p>
          <a:endParaRPr lang="en-US"/>
        </a:p>
      </dgm:t>
    </dgm:pt>
    <dgm:pt modelId="{369FE9B3-BCE2-4AF4-968B-5294090D0245}" type="sibTrans" cxnId="{43BA5A92-22A9-4817-ADC5-FC2060ED3D33}">
      <dgm:prSet/>
      <dgm:spPr/>
      <dgm:t>
        <a:bodyPr/>
        <a:lstStyle/>
        <a:p>
          <a:endParaRPr lang="en-US"/>
        </a:p>
      </dgm:t>
    </dgm:pt>
    <dgm:pt modelId="{1A6F2B47-AF94-477F-8B7F-C1FD1710E30D}">
      <dgm:prSet/>
      <dgm:spPr/>
      <dgm:t>
        <a:bodyPr/>
        <a:lstStyle/>
        <a:p>
          <a:r>
            <a:rPr lang="en-US" dirty="0"/>
            <a:t>Familial tumor syndromes characterized by predominance of nonthyroidal tumors</a:t>
          </a:r>
        </a:p>
      </dgm:t>
    </dgm:pt>
    <dgm:pt modelId="{B307A89F-9786-46B2-B512-F154B91767CD}" type="parTrans" cxnId="{9B56393B-B9ED-4A91-8E1F-57601AA339A6}">
      <dgm:prSet/>
      <dgm:spPr/>
      <dgm:t>
        <a:bodyPr/>
        <a:lstStyle/>
        <a:p>
          <a:endParaRPr lang="en-US"/>
        </a:p>
      </dgm:t>
    </dgm:pt>
    <dgm:pt modelId="{C5288ADA-E5EA-434E-A55C-EF2A63A406CC}" type="sibTrans" cxnId="{9B56393B-B9ED-4A91-8E1F-57601AA339A6}">
      <dgm:prSet/>
      <dgm:spPr/>
      <dgm:t>
        <a:bodyPr/>
        <a:lstStyle/>
        <a:p>
          <a:endParaRPr lang="en-US"/>
        </a:p>
      </dgm:t>
    </dgm:pt>
    <dgm:pt modelId="{1D58696D-3444-4E95-9B72-8F2267585734}">
      <dgm:prSet/>
      <dgm:spPr/>
      <dgm:t>
        <a:bodyPr/>
        <a:lstStyle/>
        <a:p>
          <a:r>
            <a:rPr lang="en-US"/>
            <a:t>Familial tumor syndromes characterized by predominance of nonmedullary thyroid carcinoma</a:t>
          </a:r>
        </a:p>
      </dgm:t>
    </dgm:pt>
    <dgm:pt modelId="{340CA643-0A95-4A3E-B47A-E500E1933E8A}" type="parTrans" cxnId="{37137036-66F1-48C3-83A9-3435F7B95450}">
      <dgm:prSet/>
      <dgm:spPr/>
      <dgm:t>
        <a:bodyPr/>
        <a:lstStyle/>
        <a:p>
          <a:endParaRPr lang="en-US"/>
        </a:p>
      </dgm:t>
    </dgm:pt>
    <dgm:pt modelId="{8E4CF29A-FC7F-4803-82B7-5B8E90B4B7B0}" type="sibTrans" cxnId="{37137036-66F1-48C3-83A9-3435F7B95450}">
      <dgm:prSet/>
      <dgm:spPr/>
      <dgm:t>
        <a:bodyPr/>
        <a:lstStyle/>
        <a:p>
          <a:endParaRPr lang="en-US"/>
        </a:p>
      </dgm:t>
    </dgm:pt>
    <dgm:pt modelId="{0C03547E-B821-40A6-9515-2FC71FD46C0E}">
      <dgm:prSet/>
      <dgm:spPr/>
      <dgm:t>
        <a:bodyPr/>
        <a:lstStyle/>
        <a:p>
          <a:r>
            <a:rPr lang="en-GB" i="1"/>
            <a:t>Familial Medullary Thyroid Carcinoma: </a:t>
          </a:r>
          <a:r>
            <a:rPr lang="en-US" b="1" i="1"/>
            <a:t>FMTC</a:t>
          </a:r>
          <a:endParaRPr lang="en-US" i="1"/>
        </a:p>
      </dgm:t>
    </dgm:pt>
    <dgm:pt modelId="{0B79652B-252D-4BC2-96FF-3DB1CA564203}" type="parTrans" cxnId="{B4E7EFC4-73E2-4EFF-A9F1-9C728529D7B3}">
      <dgm:prSet/>
      <dgm:spPr/>
      <dgm:t>
        <a:bodyPr/>
        <a:lstStyle/>
        <a:p>
          <a:endParaRPr lang="en-US"/>
        </a:p>
      </dgm:t>
    </dgm:pt>
    <dgm:pt modelId="{669F0513-F696-43C3-B57D-1B0027A21DDC}" type="sibTrans" cxnId="{B4E7EFC4-73E2-4EFF-A9F1-9C728529D7B3}">
      <dgm:prSet/>
      <dgm:spPr/>
      <dgm:t>
        <a:bodyPr/>
        <a:lstStyle/>
        <a:p>
          <a:endParaRPr lang="en-US"/>
        </a:p>
      </dgm:t>
    </dgm:pt>
    <dgm:pt modelId="{3511C995-AF2F-48AA-B965-84013285F446}">
      <dgm:prSet/>
      <dgm:spPr/>
      <dgm:t>
        <a:bodyPr/>
        <a:lstStyle/>
        <a:p>
          <a:r>
            <a:rPr lang="en-US"/>
            <a:t>Occurs in 3 distinct settings</a:t>
          </a:r>
        </a:p>
      </dgm:t>
    </dgm:pt>
    <dgm:pt modelId="{76590E5B-B410-4110-8C87-BA4D204B2E08}" type="parTrans" cxnId="{E43721BC-95E8-4A9D-9582-D346B36756E9}">
      <dgm:prSet/>
      <dgm:spPr/>
      <dgm:t>
        <a:bodyPr/>
        <a:lstStyle/>
        <a:p>
          <a:endParaRPr lang="en-US"/>
        </a:p>
      </dgm:t>
    </dgm:pt>
    <dgm:pt modelId="{7CD24860-F2DC-4969-A88D-EA4D36FD8962}" type="sibTrans" cxnId="{E43721BC-95E8-4A9D-9582-D346B36756E9}">
      <dgm:prSet/>
      <dgm:spPr/>
      <dgm:t>
        <a:bodyPr/>
        <a:lstStyle/>
        <a:p>
          <a:endParaRPr lang="en-US"/>
        </a:p>
      </dgm:t>
    </dgm:pt>
    <dgm:pt modelId="{22057CDC-BA06-4E9E-BDF7-4923619E498B}">
      <dgm:prSet/>
      <dgm:spPr/>
      <dgm:t>
        <a:bodyPr/>
        <a:lstStyle/>
        <a:p>
          <a:r>
            <a:rPr lang="en-US"/>
            <a:t>FMTC (medullary thyroid carcinoma-only syndrome)</a:t>
          </a:r>
        </a:p>
      </dgm:t>
    </dgm:pt>
    <dgm:pt modelId="{25368AF1-2436-43D4-829A-59CBFC642098}" type="parTrans" cxnId="{ED07C1DD-BEBC-410A-8448-0538A46AB88E}">
      <dgm:prSet/>
      <dgm:spPr/>
      <dgm:t>
        <a:bodyPr/>
        <a:lstStyle/>
        <a:p>
          <a:endParaRPr lang="en-US"/>
        </a:p>
      </dgm:t>
    </dgm:pt>
    <dgm:pt modelId="{1630ED03-5BE6-455A-9192-2D7A2ED51552}" type="sibTrans" cxnId="{ED07C1DD-BEBC-410A-8448-0538A46AB88E}">
      <dgm:prSet/>
      <dgm:spPr/>
      <dgm:t>
        <a:bodyPr/>
        <a:lstStyle/>
        <a:p>
          <a:endParaRPr lang="en-US"/>
        </a:p>
      </dgm:t>
    </dgm:pt>
    <dgm:pt modelId="{5A53D660-C248-479D-973E-8002E31B53C3}">
      <dgm:prSet/>
      <dgm:spPr/>
      <dgm:t>
        <a:bodyPr/>
        <a:lstStyle/>
        <a:p>
          <a:r>
            <a:rPr lang="en-US"/>
            <a:t>Multiple endocrine neoplasia 2A (MEN2A)</a:t>
          </a:r>
        </a:p>
      </dgm:t>
    </dgm:pt>
    <dgm:pt modelId="{BD83CD2B-49C5-4BCC-889D-E8DF43A1E529}" type="parTrans" cxnId="{513230FB-872D-42A2-AB56-4317963F1FDB}">
      <dgm:prSet/>
      <dgm:spPr/>
      <dgm:t>
        <a:bodyPr/>
        <a:lstStyle/>
        <a:p>
          <a:endParaRPr lang="en-US"/>
        </a:p>
      </dgm:t>
    </dgm:pt>
    <dgm:pt modelId="{4DBDDFD1-E8EB-46CD-A630-4A26703138CD}" type="sibTrans" cxnId="{513230FB-872D-42A2-AB56-4317963F1FDB}">
      <dgm:prSet/>
      <dgm:spPr/>
      <dgm:t>
        <a:bodyPr/>
        <a:lstStyle/>
        <a:p>
          <a:endParaRPr lang="en-US"/>
        </a:p>
      </dgm:t>
    </dgm:pt>
    <dgm:pt modelId="{64ED317F-B345-4BC6-9CA4-1EA285DA8126}">
      <dgm:prSet/>
      <dgm:spPr/>
      <dgm:t>
        <a:bodyPr/>
        <a:lstStyle/>
        <a:p>
          <a:r>
            <a:rPr lang="en-US"/>
            <a:t>Multiple endocrine neoplasia 2B (MEN2B)</a:t>
          </a:r>
        </a:p>
      </dgm:t>
    </dgm:pt>
    <dgm:pt modelId="{CA145FEE-3525-4D1C-8D92-225545EDA924}" type="parTrans" cxnId="{EDC6D814-7BD0-4A11-87AD-674C026D3CD1}">
      <dgm:prSet/>
      <dgm:spPr/>
      <dgm:t>
        <a:bodyPr/>
        <a:lstStyle/>
        <a:p>
          <a:endParaRPr lang="en-US"/>
        </a:p>
      </dgm:t>
    </dgm:pt>
    <dgm:pt modelId="{DB02E767-E1B1-4700-9D48-8A8FEB2D0294}" type="sibTrans" cxnId="{EDC6D814-7BD0-4A11-87AD-674C026D3CD1}">
      <dgm:prSet/>
      <dgm:spPr/>
      <dgm:t>
        <a:bodyPr/>
        <a:lstStyle/>
        <a:p>
          <a:endParaRPr lang="en-US"/>
        </a:p>
      </dgm:t>
    </dgm:pt>
    <dgm:pt modelId="{276834BD-3837-4E6E-8CC2-88B1DC2F6081}" type="pres">
      <dgm:prSet presAssocID="{503DED2B-55FB-4E25-84CA-775272AC9AC8}" presName="Name0" presStyleCnt="0">
        <dgm:presLayoutVars>
          <dgm:dir/>
          <dgm:animLvl val="lvl"/>
          <dgm:resizeHandles val="exact"/>
        </dgm:presLayoutVars>
      </dgm:prSet>
      <dgm:spPr/>
    </dgm:pt>
    <dgm:pt modelId="{978AC2A4-8FAE-4F1E-85F5-4D89B1AEF7FF}" type="pres">
      <dgm:prSet presAssocID="{95184885-AEC0-42F7-881C-39804FD719C7}" presName="composite" presStyleCnt="0"/>
      <dgm:spPr/>
    </dgm:pt>
    <dgm:pt modelId="{423E42A9-892B-45D8-B231-4BDFB299E296}" type="pres">
      <dgm:prSet presAssocID="{95184885-AEC0-42F7-881C-39804FD719C7}" presName="parTx" presStyleLbl="alignNode1" presStyleIdx="0" presStyleCnt="2">
        <dgm:presLayoutVars>
          <dgm:chMax val="0"/>
          <dgm:chPref val="0"/>
          <dgm:bulletEnabled val="1"/>
        </dgm:presLayoutVars>
      </dgm:prSet>
      <dgm:spPr/>
    </dgm:pt>
    <dgm:pt modelId="{09165AA3-4ACC-4B43-A361-A8740C8424E3}" type="pres">
      <dgm:prSet presAssocID="{95184885-AEC0-42F7-881C-39804FD719C7}" presName="desTx" presStyleLbl="alignAccFollowNode1" presStyleIdx="0" presStyleCnt="2">
        <dgm:presLayoutVars>
          <dgm:bulletEnabled val="1"/>
        </dgm:presLayoutVars>
      </dgm:prSet>
      <dgm:spPr/>
    </dgm:pt>
    <dgm:pt modelId="{B5785336-AA87-4A75-B480-3101133831CC}" type="pres">
      <dgm:prSet presAssocID="{B28C85EA-341D-44C1-8A46-10853A307C49}" presName="space" presStyleCnt="0"/>
      <dgm:spPr/>
    </dgm:pt>
    <dgm:pt modelId="{63C89B29-A5D4-4F9B-A5E4-B039CB25CA2E}" type="pres">
      <dgm:prSet presAssocID="{0C03547E-B821-40A6-9515-2FC71FD46C0E}" presName="composite" presStyleCnt="0"/>
      <dgm:spPr/>
    </dgm:pt>
    <dgm:pt modelId="{1EE1670D-5B2E-464C-9204-7DE7B4907702}" type="pres">
      <dgm:prSet presAssocID="{0C03547E-B821-40A6-9515-2FC71FD46C0E}" presName="parTx" presStyleLbl="alignNode1" presStyleIdx="1" presStyleCnt="2">
        <dgm:presLayoutVars>
          <dgm:chMax val="0"/>
          <dgm:chPref val="0"/>
          <dgm:bulletEnabled val="1"/>
        </dgm:presLayoutVars>
      </dgm:prSet>
      <dgm:spPr/>
    </dgm:pt>
    <dgm:pt modelId="{F80726F9-2934-406F-8576-28BA03FF9E56}" type="pres">
      <dgm:prSet presAssocID="{0C03547E-B821-40A6-9515-2FC71FD46C0E}" presName="desTx" presStyleLbl="alignAccFollowNode1" presStyleIdx="1" presStyleCnt="2">
        <dgm:presLayoutVars>
          <dgm:bulletEnabled val="1"/>
        </dgm:presLayoutVars>
      </dgm:prSet>
      <dgm:spPr/>
    </dgm:pt>
  </dgm:ptLst>
  <dgm:cxnLst>
    <dgm:cxn modelId="{EDC6D814-7BD0-4A11-87AD-674C026D3CD1}" srcId="{3511C995-AF2F-48AA-B965-84013285F446}" destId="{64ED317F-B345-4BC6-9CA4-1EA285DA8126}" srcOrd="2" destOrd="0" parTransId="{CA145FEE-3525-4D1C-8D92-225545EDA924}" sibTransId="{DB02E767-E1B1-4700-9D48-8A8FEB2D0294}"/>
    <dgm:cxn modelId="{37137036-66F1-48C3-83A9-3435F7B95450}" srcId="{EBFCB986-C66A-426A-AA24-E570DAA8FCB2}" destId="{1D58696D-3444-4E95-9B72-8F2267585734}" srcOrd="1" destOrd="0" parTransId="{340CA643-0A95-4A3E-B47A-E500E1933E8A}" sibTransId="{8E4CF29A-FC7F-4803-82B7-5B8E90B4B7B0}"/>
    <dgm:cxn modelId="{9B56393B-B9ED-4A91-8E1F-57601AA339A6}" srcId="{EBFCB986-C66A-426A-AA24-E570DAA8FCB2}" destId="{1A6F2B47-AF94-477F-8B7F-C1FD1710E30D}" srcOrd="0" destOrd="0" parTransId="{B307A89F-9786-46B2-B512-F154B91767CD}" sibTransId="{C5288ADA-E5EA-434E-A55C-EF2A63A406CC}"/>
    <dgm:cxn modelId="{E81F8C3E-2E9E-4B2A-869B-4AA2BA21CD4D}" type="presOf" srcId="{64ED317F-B345-4BC6-9CA4-1EA285DA8126}" destId="{F80726F9-2934-406F-8576-28BA03FF9E56}" srcOrd="0" destOrd="3" presId="urn:microsoft.com/office/officeart/2005/8/layout/hList1"/>
    <dgm:cxn modelId="{2ECD4967-116A-4AFB-8C9F-7A012147A35B}" type="presOf" srcId="{EBFCB986-C66A-426A-AA24-E570DAA8FCB2}" destId="{09165AA3-4ACC-4B43-A361-A8740C8424E3}" srcOrd="0" destOrd="0" presId="urn:microsoft.com/office/officeart/2005/8/layout/hList1"/>
    <dgm:cxn modelId="{2CB2F16E-AE55-4BDC-949B-DA63C3780F12}" type="presOf" srcId="{1D58696D-3444-4E95-9B72-8F2267585734}" destId="{09165AA3-4ACC-4B43-A361-A8740C8424E3}" srcOrd="0" destOrd="2" presId="urn:microsoft.com/office/officeart/2005/8/layout/hList1"/>
    <dgm:cxn modelId="{5E62C976-2054-4146-8E22-46245ADA8476}" srcId="{503DED2B-55FB-4E25-84CA-775272AC9AC8}" destId="{95184885-AEC0-42F7-881C-39804FD719C7}" srcOrd="0" destOrd="0" parTransId="{D2183FAE-700B-4AC5-BE53-75FC25A242B1}" sibTransId="{B28C85EA-341D-44C1-8A46-10853A307C49}"/>
    <dgm:cxn modelId="{43BA5A92-22A9-4817-ADC5-FC2060ED3D33}" srcId="{95184885-AEC0-42F7-881C-39804FD719C7}" destId="{EBFCB986-C66A-426A-AA24-E570DAA8FCB2}" srcOrd="0" destOrd="0" parTransId="{D7663903-4150-4D6F-B8ED-5C40D7934FFD}" sibTransId="{369FE9B3-BCE2-4AF4-968B-5294090D0245}"/>
    <dgm:cxn modelId="{F9AF14A2-29CE-448D-8AC8-F83EAAE1C191}" type="presOf" srcId="{503DED2B-55FB-4E25-84CA-775272AC9AC8}" destId="{276834BD-3837-4E6E-8CC2-88B1DC2F6081}" srcOrd="0" destOrd="0" presId="urn:microsoft.com/office/officeart/2005/8/layout/hList1"/>
    <dgm:cxn modelId="{F5AF89B4-C3D4-4EC3-9FEE-6D9E742D50A3}" type="presOf" srcId="{5A53D660-C248-479D-973E-8002E31B53C3}" destId="{F80726F9-2934-406F-8576-28BA03FF9E56}" srcOrd="0" destOrd="2" presId="urn:microsoft.com/office/officeart/2005/8/layout/hList1"/>
    <dgm:cxn modelId="{908CF7B5-D07C-43DB-BB79-E96EA150A444}" type="presOf" srcId="{95184885-AEC0-42F7-881C-39804FD719C7}" destId="{423E42A9-892B-45D8-B231-4BDFB299E296}" srcOrd="0" destOrd="0" presId="urn:microsoft.com/office/officeart/2005/8/layout/hList1"/>
    <dgm:cxn modelId="{FA4ACCB9-1FF2-4BAD-9CB4-A723F79FFC29}" type="presOf" srcId="{1A6F2B47-AF94-477F-8B7F-C1FD1710E30D}" destId="{09165AA3-4ACC-4B43-A361-A8740C8424E3}" srcOrd="0" destOrd="1" presId="urn:microsoft.com/office/officeart/2005/8/layout/hList1"/>
    <dgm:cxn modelId="{E43721BC-95E8-4A9D-9582-D346B36756E9}" srcId="{0C03547E-B821-40A6-9515-2FC71FD46C0E}" destId="{3511C995-AF2F-48AA-B965-84013285F446}" srcOrd="0" destOrd="0" parTransId="{76590E5B-B410-4110-8C87-BA4D204B2E08}" sibTransId="{7CD24860-F2DC-4969-A88D-EA4D36FD8962}"/>
    <dgm:cxn modelId="{B4E7EFC4-73E2-4EFF-A9F1-9C728529D7B3}" srcId="{503DED2B-55FB-4E25-84CA-775272AC9AC8}" destId="{0C03547E-B821-40A6-9515-2FC71FD46C0E}" srcOrd="1" destOrd="0" parTransId="{0B79652B-252D-4BC2-96FF-3DB1CA564203}" sibTransId="{669F0513-F696-43C3-B57D-1B0027A21DDC}"/>
    <dgm:cxn modelId="{8244ABC8-ED27-4BBD-962B-A4D2497127BA}" type="presOf" srcId="{22057CDC-BA06-4E9E-BDF7-4923619E498B}" destId="{F80726F9-2934-406F-8576-28BA03FF9E56}" srcOrd="0" destOrd="1" presId="urn:microsoft.com/office/officeart/2005/8/layout/hList1"/>
    <dgm:cxn modelId="{ED07C1DD-BEBC-410A-8448-0538A46AB88E}" srcId="{3511C995-AF2F-48AA-B965-84013285F446}" destId="{22057CDC-BA06-4E9E-BDF7-4923619E498B}" srcOrd="0" destOrd="0" parTransId="{25368AF1-2436-43D4-829A-59CBFC642098}" sibTransId="{1630ED03-5BE6-455A-9192-2D7A2ED51552}"/>
    <dgm:cxn modelId="{AD92F6E2-D496-40FC-ABC1-4358AFA90CC0}" type="presOf" srcId="{3511C995-AF2F-48AA-B965-84013285F446}" destId="{F80726F9-2934-406F-8576-28BA03FF9E56}" srcOrd="0" destOrd="0" presId="urn:microsoft.com/office/officeart/2005/8/layout/hList1"/>
    <dgm:cxn modelId="{FA7440F3-677D-4143-A226-02D9ED927970}" type="presOf" srcId="{0C03547E-B821-40A6-9515-2FC71FD46C0E}" destId="{1EE1670D-5B2E-464C-9204-7DE7B4907702}" srcOrd="0" destOrd="0" presId="urn:microsoft.com/office/officeart/2005/8/layout/hList1"/>
    <dgm:cxn modelId="{513230FB-872D-42A2-AB56-4317963F1FDB}" srcId="{3511C995-AF2F-48AA-B965-84013285F446}" destId="{5A53D660-C248-479D-973E-8002E31B53C3}" srcOrd="1" destOrd="0" parTransId="{BD83CD2B-49C5-4BCC-889D-E8DF43A1E529}" sibTransId="{4DBDDFD1-E8EB-46CD-A630-4A26703138CD}"/>
    <dgm:cxn modelId="{00F9947C-91F1-4D5D-BF11-2768DE371CCF}" type="presParOf" srcId="{276834BD-3837-4E6E-8CC2-88B1DC2F6081}" destId="{978AC2A4-8FAE-4F1E-85F5-4D89B1AEF7FF}" srcOrd="0" destOrd="0" presId="urn:microsoft.com/office/officeart/2005/8/layout/hList1"/>
    <dgm:cxn modelId="{064FDC49-A144-446F-A192-BF4C9892E235}" type="presParOf" srcId="{978AC2A4-8FAE-4F1E-85F5-4D89B1AEF7FF}" destId="{423E42A9-892B-45D8-B231-4BDFB299E296}" srcOrd="0" destOrd="0" presId="urn:microsoft.com/office/officeart/2005/8/layout/hList1"/>
    <dgm:cxn modelId="{EDE64F6C-FECF-45A8-9C2D-E4CD451E1D52}" type="presParOf" srcId="{978AC2A4-8FAE-4F1E-85F5-4D89B1AEF7FF}" destId="{09165AA3-4ACC-4B43-A361-A8740C8424E3}" srcOrd="1" destOrd="0" presId="urn:microsoft.com/office/officeart/2005/8/layout/hList1"/>
    <dgm:cxn modelId="{ACCC4265-B103-4B64-A34B-EC13863C4C56}" type="presParOf" srcId="{276834BD-3837-4E6E-8CC2-88B1DC2F6081}" destId="{B5785336-AA87-4A75-B480-3101133831CC}" srcOrd="1" destOrd="0" presId="urn:microsoft.com/office/officeart/2005/8/layout/hList1"/>
    <dgm:cxn modelId="{FF9590AC-13EC-4ED7-9869-A7F2E96ADCA7}" type="presParOf" srcId="{276834BD-3837-4E6E-8CC2-88B1DC2F6081}" destId="{63C89B29-A5D4-4F9B-A5E4-B039CB25CA2E}" srcOrd="2" destOrd="0" presId="urn:microsoft.com/office/officeart/2005/8/layout/hList1"/>
    <dgm:cxn modelId="{0594FCA2-DE2E-40E1-912A-CE3C9403B73B}" type="presParOf" srcId="{63C89B29-A5D4-4F9B-A5E4-B039CB25CA2E}" destId="{1EE1670D-5B2E-464C-9204-7DE7B4907702}" srcOrd="0" destOrd="0" presId="urn:microsoft.com/office/officeart/2005/8/layout/hList1"/>
    <dgm:cxn modelId="{F67B945E-B810-4A44-B408-DF3015D81933}" type="presParOf" srcId="{63C89B29-A5D4-4F9B-A5E4-B039CB25CA2E}" destId="{F80726F9-2934-406F-8576-28BA03FF9E5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3B6595-5BF7-4700-A442-97DDAE7C6B70}" type="doc">
      <dgm:prSet loTypeId="urn:microsoft.com/office/officeart/2005/8/layout/default" loCatId="list" qsTypeId="urn:microsoft.com/office/officeart/2005/8/quickstyle/simple5" qsCatId="simple" csTypeId="urn:microsoft.com/office/officeart/2005/8/colors/colorful5" csCatId="colorful"/>
      <dgm:spPr/>
      <dgm:t>
        <a:bodyPr/>
        <a:lstStyle/>
        <a:p>
          <a:endParaRPr lang="en-US"/>
        </a:p>
      </dgm:t>
    </dgm:pt>
    <dgm:pt modelId="{B2AB86A8-1BDB-4001-AF69-3B1632CA2191}">
      <dgm:prSet/>
      <dgm:spPr/>
      <dgm:t>
        <a:bodyPr/>
        <a:lstStyle/>
        <a:p>
          <a:r>
            <a:rPr lang="en-US"/>
            <a:t>Most tumors are indistinguishable from sporadic </a:t>
          </a:r>
        </a:p>
      </dgm:t>
    </dgm:pt>
    <dgm:pt modelId="{4A394D77-FF4C-4FEE-AB29-25FF024E7044}" type="parTrans" cxnId="{AED257B0-3EA1-4AE9-BB0A-C7C3DE0454EF}">
      <dgm:prSet/>
      <dgm:spPr/>
      <dgm:t>
        <a:bodyPr/>
        <a:lstStyle/>
        <a:p>
          <a:endParaRPr lang="en-US"/>
        </a:p>
      </dgm:t>
    </dgm:pt>
    <dgm:pt modelId="{05F243F0-05D8-4BD0-BDA4-28BB0AABF5B6}" type="sibTrans" cxnId="{AED257B0-3EA1-4AE9-BB0A-C7C3DE0454EF}">
      <dgm:prSet/>
      <dgm:spPr/>
      <dgm:t>
        <a:bodyPr/>
        <a:lstStyle/>
        <a:p>
          <a:endParaRPr lang="en-US"/>
        </a:p>
      </dgm:t>
    </dgm:pt>
    <dgm:pt modelId="{1B59C9A5-0C63-47E7-93E2-F8AC43AE895F}">
      <dgm:prSet/>
      <dgm:spPr/>
      <dgm:t>
        <a:bodyPr/>
        <a:lstStyle/>
        <a:p>
          <a:r>
            <a:rPr lang="en-US"/>
            <a:t>FNMTC know to be more aggressive</a:t>
          </a:r>
        </a:p>
      </dgm:t>
    </dgm:pt>
    <dgm:pt modelId="{7A17DCF0-B989-45F6-A8F5-44E39C11871F}" type="parTrans" cxnId="{16DCEAFD-7175-45A8-A4DC-16A465A75174}">
      <dgm:prSet/>
      <dgm:spPr/>
      <dgm:t>
        <a:bodyPr/>
        <a:lstStyle/>
        <a:p>
          <a:endParaRPr lang="en-US"/>
        </a:p>
      </dgm:t>
    </dgm:pt>
    <dgm:pt modelId="{88762BB4-B7EA-4A83-A669-1503194CD500}" type="sibTrans" cxnId="{16DCEAFD-7175-45A8-A4DC-16A465A75174}">
      <dgm:prSet/>
      <dgm:spPr/>
      <dgm:t>
        <a:bodyPr/>
        <a:lstStyle/>
        <a:p>
          <a:endParaRPr lang="en-US"/>
        </a:p>
      </dgm:t>
    </dgm:pt>
    <dgm:pt modelId="{4749E5E9-0B48-4E9A-BDED-FA93D9E8D438}">
      <dgm:prSet/>
      <dgm:spPr/>
      <dgm:t>
        <a:bodyPr/>
        <a:lstStyle/>
        <a:p>
          <a:r>
            <a:rPr lang="en-US" dirty="0"/>
            <a:t>FNMTC has a high incidence of multifocality</a:t>
          </a:r>
        </a:p>
      </dgm:t>
    </dgm:pt>
    <dgm:pt modelId="{42B79A03-D141-4AB0-8186-C95280B84EF4}" type="parTrans" cxnId="{99C67684-C6F2-43BC-86EA-F31CC598F6D0}">
      <dgm:prSet/>
      <dgm:spPr/>
      <dgm:t>
        <a:bodyPr/>
        <a:lstStyle/>
        <a:p>
          <a:endParaRPr lang="en-US"/>
        </a:p>
      </dgm:t>
    </dgm:pt>
    <dgm:pt modelId="{FAD01DDC-E6BD-4C5E-B4BC-6089C9E69FDA}" type="sibTrans" cxnId="{99C67684-C6F2-43BC-86EA-F31CC598F6D0}">
      <dgm:prSet/>
      <dgm:spPr/>
      <dgm:t>
        <a:bodyPr/>
        <a:lstStyle/>
        <a:p>
          <a:endParaRPr lang="en-US"/>
        </a:p>
      </dgm:t>
    </dgm:pt>
    <dgm:pt modelId="{270DF561-B4DB-4F4D-802C-291794E72287}">
      <dgm:prSet/>
      <dgm:spPr/>
      <dgm:t>
        <a:bodyPr/>
        <a:lstStyle/>
        <a:p>
          <a:r>
            <a:rPr lang="en-US"/>
            <a:t>Association with multiple benign nodules</a:t>
          </a:r>
        </a:p>
      </dgm:t>
    </dgm:pt>
    <dgm:pt modelId="{5E8DA3DF-42F4-4387-999C-F08876F02A79}" type="parTrans" cxnId="{19D639BE-CC2A-4E90-80DB-6009C41A3444}">
      <dgm:prSet/>
      <dgm:spPr/>
      <dgm:t>
        <a:bodyPr/>
        <a:lstStyle/>
        <a:p>
          <a:endParaRPr lang="en-US"/>
        </a:p>
      </dgm:t>
    </dgm:pt>
    <dgm:pt modelId="{FE1A710C-84C1-40BA-B5AC-6AE056301426}" type="sibTrans" cxnId="{19D639BE-CC2A-4E90-80DB-6009C41A3444}">
      <dgm:prSet/>
      <dgm:spPr/>
      <dgm:t>
        <a:bodyPr/>
        <a:lstStyle/>
        <a:p>
          <a:endParaRPr lang="en-US"/>
        </a:p>
      </dgm:t>
    </dgm:pt>
    <dgm:pt modelId="{00BE0CD7-23B0-481C-807F-1D1A705F2A70}">
      <dgm:prSet/>
      <dgm:spPr/>
      <dgm:t>
        <a:bodyPr/>
        <a:lstStyle/>
        <a:p>
          <a:r>
            <a:rPr lang="en-US"/>
            <a:t>Recurrence rates may be about twice as high for FNMTC as they are for sporadic NMTC </a:t>
          </a:r>
        </a:p>
      </dgm:t>
    </dgm:pt>
    <dgm:pt modelId="{E9B21214-2D62-4435-B939-95E803E1D6DF}" type="parTrans" cxnId="{EBBE92E6-E953-435E-9724-67CE5EFD2BA3}">
      <dgm:prSet/>
      <dgm:spPr/>
      <dgm:t>
        <a:bodyPr/>
        <a:lstStyle/>
        <a:p>
          <a:endParaRPr lang="en-US"/>
        </a:p>
      </dgm:t>
    </dgm:pt>
    <dgm:pt modelId="{5E2953CE-ABC4-4B5B-B77C-9A1B5E0476CE}" type="sibTrans" cxnId="{EBBE92E6-E953-435E-9724-67CE5EFD2BA3}">
      <dgm:prSet/>
      <dgm:spPr/>
      <dgm:t>
        <a:bodyPr/>
        <a:lstStyle/>
        <a:p>
          <a:endParaRPr lang="en-US"/>
        </a:p>
      </dgm:t>
    </dgm:pt>
    <dgm:pt modelId="{648B929E-17E9-4BA7-8EC0-7E63DEF60111}">
      <dgm:prSet/>
      <dgm:spPr/>
      <dgm:t>
        <a:bodyPr/>
        <a:lstStyle/>
        <a:p>
          <a:r>
            <a:rPr lang="en-US"/>
            <a:t>Shorter disease free survival</a:t>
          </a:r>
        </a:p>
      </dgm:t>
    </dgm:pt>
    <dgm:pt modelId="{CCF88B72-9B50-49EC-9F26-BB046C362790}" type="parTrans" cxnId="{1EDA6F68-53A0-4977-A12C-DE84C0A4A23B}">
      <dgm:prSet/>
      <dgm:spPr/>
      <dgm:t>
        <a:bodyPr/>
        <a:lstStyle/>
        <a:p>
          <a:endParaRPr lang="en-US"/>
        </a:p>
      </dgm:t>
    </dgm:pt>
    <dgm:pt modelId="{B46417D2-6132-44B4-B880-5C76DB60010E}" type="sibTrans" cxnId="{1EDA6F68-53A0-4977-A12C-DE84C0A4A23B}">
      <dgm:prSet/>
      <dgm:spPr/>
      <dgm:t>
        <a:bodyPr/>
        <a:lstStyle/>
        <a:p>
          <a:endParaRPr lang="en-US"/>
        </a:p>
      </dgm:t>
    </dgm:pt>
    <dgm:pt modelId="{FD9EE821-DF0C-4ADF-917D-34ABAA1077DE}" type="pres">
      <dgm:prSet presAssocID="{B93B6595-5BF7-4700-A442-97DDAE7C6B70}" presName="diagram" presStyleCnt="0">
        <dgm:presLayoutVars>
          <dgm:dir/>
          <dgm:resizeHandles val="exact"/>
        </dgm:presLayoutVars>
      </dgm:prSet>
      <dgm:spPr/>
    </dgm:pt>
    <dgm:pt modelId="{82C9A0DD-7863-497D-9E02-A13B916E0454}" type="pres">
      <dgm:prSet presAssocID="{B2AB86A8-1BDB-4001-AF69-3B1632CA2191}" presName="node" presStyleLbl="node1" presStyleIdx="0" presStyleCnt="6">
        <dgm:presLayoutVars>
          <dgm:bulletEnabled val="1"/>
        </dgm:presLayoutVars>
      </dgm:prSet>
      <dgm:spPr/>
    </dgm:pt>
    <dgm:pt modelId="{4CD14A08-E9D6-4B02-BA48-AE02BBF24509}" type="pres">
      <dgm:prSet presAssocID="{05F243F0-05D8-4BD0-BDA4-28BB0AABF5B6}" presName="sibTrans" presStyleCnt="0"/>
      <dgm:spPr/>
    </dgm:pt>
    <dgm:pt modelId="{7656143A-FFAD-4980-8130-5AB6CBE1B73F}" type="pres">
      <dgm:prSet presAssocID="{1B59C9A5-0C63-47E7-93E2-F8AC43AE895F}" presName="node" presStyleLbl="node1" presStyleIdx="1" presStyleCnt="6">
        <dgm:presLayoutVars>
          <dgm:bulletEnabled val="1"/>
        </dgm:presLayoutVars>
      </dgm:prSet>
      <dgm:spPr/>
    </dgm:pt>
    <dgm:pt modelId="{CDA0EED8-163A-48B7-B2C1-390696016D52}" type="pres">
      <dgm:prSet presAssocID="{88762BB4-B7EA-4A83-A669-1503194CD500}" presName="sibTrans" presStyleCnt="0"/>
      <dgm:spPr/>
    </dgm:pt>
    <dgm:pt modelId="{CBB7EFE3-65C0-485C-A795-43D41AC51D1C}" type="pres">
      <dgm:prSet presAssocID="{4749E5E9-0B48-4E9A-BDED-FA93D9E8D438}" presName="node" presStyleLbl="node1" presStyleIdx="2" presStyleCnt="6">
        <dgm:presLayoutVars>
          <dgm:bulletEnabled val="1"/>
        </dgm:presLayoutVars>
      </dgm:prSet>
      <dgm:spPr/>
    </dgm:pt>
    <dgm:pt modelId="{FDB664A8-81A5-4121-B5E7-4C93F135FB22}" type="pres">
      <dgm:prSet presAssocID="{FAD01DDC-E6BD-4C5E-B4BC-6089C9E69FDA}" presName="sibTrans" presStyleCnt="0"/>
      <dgm:spPr/>
    </dgm:pt>
    <dgm:pt modelId="{CF3A24AA-226C-4332-A0F0-AB13706E51A3}" type="pres">
      <dgm:prSet presAssocID="{270DF561-B4DB-4F4D-802C-291794E72287}" presName="node" presStyleLbl="node1" presStyleIdx="3" presStyleCnt="6">
        <dgm:presLayoutVars>
          <dgm:bulletEnabled val="1"/>
        </dgm:presLayoutVars>
      </dgm:prSet>
      <dgm:spPr/>
    </dgm:pt>
    <dgm:pt modelId="{22A684CF-BD5D-4138-8852-7B9BD293302F}" type="pres">
      <dgm:prSet presAssocID="{FE1A710C-84C1-40BA-B5AC-6AE056301426}" presName="sibTrans" presStyleCnt="0"/>
      <dgm:spPr/>
    </dgm:pt>
    <dgm:pt modelId="{3891251B-A949-4080-AC8D-DB7457BE1C26}" type="pres">
      <dgm:prSet presAssocID="{00BE0CD7-23B0-481C-807F-1D1A705F2A70}" presName="node" presStyleLbl="node1" presStyleIdx="4" presStyleCnt="6">
        <dgm:presLayoutVars>
          <dgm:bulletEnabled val="1"/>
        </dgm:presLayoutVars>
      </dgm:prSet>
      <dgm:spPr/>
    </dgm:pt>
    <dgm:pt modelId="{D6FAFC31-D290-49C3-86D6-07E2913EBCAE}" type="pres">
      <dgm:prSet presAssocID="{5E2953CE-ABC4-4B5B-B77C-9A1B5E0476CE}" presName="sibTrans" presStyleCnt="0"/>
      <dgm:spPr/>
    </dgm:pt>
    <dgm:pt modelId="{20B2A535-676F-4406-BBE3-DCAEDA8C039B}" type="pres">
      <dgm:prSet presAssocID="{648B929E-17E9-4BA7-8EC0-7E63DEF60111}" presName="node" presStyleLbl="node1" presStyleIdx="5" presStyleCnt="6">
        <dgm:presLayoutVars>
          <dgm:bulletEnabled val="1"/>
        </dgm:presLayoutVars>
      </dgm:prSet>
      <dgm:spPr/>
    </dgm:pt>
  </dgm:ptLst>
  <dgm:cxnLst>
    <dgm:cxn modelId="{C3C3D438-C57F-424E-9420-DED4974C6734}" type="presOf" srcId="{4749E5E9-0B48-4E9A-BDED-FA93D9E8D438}" destId="{CBB7EFE3-65C0-485C-A795-43D41AC51D1C}" srcOrd="0" destOrd="0" presId="urn:microsoft.com/office/officeart/2005/8/layout/default"/>
    <dgm:cxn modelId="{460E1D39-BD2E-4E9B-8DD1-826CD7425207}" type="presOf" srcId="{B93B6595-5BF7-4700-A442-97DDAE7C6B70}" destId="{FD9EE821-DF0C-4ADF-917D-34ABAA1077DE}" srcOrd="0" destOrd="0" presId="urn:microsoft.com/office/officeart/2005/8/layout/default"/>
    <dgm:cxn modelId="{2B1D0A41-3F04-4A00-A87A-F1AB011579AF}" type="presOf" srcId="{270DF561-B4DB-4F4D-802C-291794E72287}" destId="{CF3A24AA-226C-4332-A0F0-AB13706E51A3}" srcOrd="0" destOrd="0" presId="urn:microsoft.com/office/officeart/2005/8/layout/default"/>
    <dgm:cxn modelId="{33714644-741D-470C-8ED3-F193B7575AA8}" type="presOf" srcId="{648B929E-17E9-4BA7-8EC0-7E63DEF60111}" destId="{20B2A535-676F-4406-BBE3-DCAEDA8C039B}" srcOrd="0" destOrd="0" presId="urn:microsoft.com/office/officeart/2005/8/layout/default"/>
    <dgm:cxn modelId="{1EDA6F68-53A0-4977-A12C-DE84C0A4A23B}" srcId="{B93B6595-5BF7-4700-A442-97DDAE7C6B70}" destId="{648B929E-17E9-4BA7-8EC0-7E63DEF60111}" srcOrd="5" destOrd="0" parTransId="{CCF88B72-9B50-49EC-9F26-BB046C362790}" sibTransId="{B46417D2-6132-44B4-B880-5C76DB60010E}"/>
    <dgm:cxn modelId="{E8E74E54-D418-465B-B5FF-6312F5DB3F76}" type="presOf" srcId="{B2AB86A8-1BDB-4001-AF69-3B1632CA2191}" destId="{82C9A0DD-7863-497D-9E02-A13B916E0454}" srcOrd="0" destOrd="0" presId="urn:microsoft.com/office/officeart/2005/8/layout/default"/>
    <dgm:cxn modelId="{99C67684-C6F2-43BC-86EA-F31CC598F6D0}" srcId="{B93B6595-5BF7-4700-A442-97DDAE7C6B70}" destId="{4749E5E9-0B48-4E9A-BDED-FA93D9E8D438}" srcOrd="2" destOrd="0" parTransId="{42B79A03-D141-4AB0-8186-C95280B84EF4}" sibTransId="{FAD01DDC-E6BD-4C5E-B4BC-6089C9E69FDA}"/>
    <dgm:cxn modelId="{AED257B0-3EA1-4AE9-BB0A-C7C3DE0454EF}" srcId="{B93B6595-5BF7-4700-A442-97DDAE7C6B70}" destId="{B2AB86A8-1BDB-4001-AF69-3B1632CA2191}" srcOrd="0" destOrd="0" parTransId="{4A394D77-FF4C-4FEE-AB29-25FF024E7044}" sibTransId="{05F243F0-05D8-4BD0-BDA4-28BB0AABF5B6}"/>
    <dgm:cxn modelId="{B999C8B0-96AF-4BB5-9744-294C6C7C63DF}" type="presOf" srcId="{00BE0CD7-23B0-481C-807F-1D1A705F2A70}" destId="{3891251B-A949-4080-AC8D-DB7457BE1C26}" srcOrd="0" destOrd="0" presId="urn:microsoft.com/office/officeart/2005/8/layout/default"/>
    <dgm:cxn modelId="{19D639BE-CC2A-4E90-80DB-6009C41A3444}" srcId="{B93B6595-5BF7-4700-A442-97DDAE7C6B70}" destId="{270DF561-B4DB-4F4D-802C-291794E72287}" srcOrd="3" destOrd="0" parTransId="{5E8DA3DF-42F4-4387-999C-F08876F02A79}" sibTransId="{FE1A710C-84C1-40BA-B5AC-6AE056301426}"/>
    <dgm:cxn modelId="{7FCD34D6-EBDE-42DA-BBD6-93E308F319CE}" type="presOf" srcId="{1B59C9A5-0C63-47E7-93E2-F8AC43AE895F}" destId="{7656143A-FFAD-4980-8130-5AB6CBE1B73F}" srcOrd="0" destOrd="0" presId="urn:microsoft.com/office/officeart/2005/8/layout/default"/>
    <dgm:cxn modelId="{EBBE92E6-E953-435E-9724-67CE5EFD2BA3}" srcId="{B93B6595-5BF7-4700-A442-97DDAE7C6B70}" destId="{00BE0CD7-23B0-481C-807F-1D1A705F2A70}" srcOrd="4" destOrd="0" parTransId="{E9B21214-2D62-4435-B939-95E803E1D6DF}" sibTransId="{5E2953CE-ABC4-4B5B-B77C-9A1B5E0476CE}"/>
    <dgm:cxn modelId="{16DCEAFD-7175-45A8-A4DC-16A465A75174}" srcId="{B93B6595-5BF7-4700-A442-97DDAE7C6B70}" destId="{1B59C9A5-0C63-47E7-93E2-F8AC43AE895F}" srcOrd="1" destOrd="0" parTransId="{7A17DCF0-B989-45F6-A8F5-44E39C11871F}" sibTransId="{88762BB4-B7EA-4A83-A669-1503194CD500}"/>
    <dgm:cxn modelId="{B6EE28B9-56E8-4E72-8C2D-32B6251138FD}" type="presParOf" srcId="{FD9EE821-DF0C-4ADF-917D-34ABAA1077DE}" destId="{82C9A0DD-7863-497D-9E02-A13B916E0454}" srcOrd="0" destOrd="0" presId="urn:microsoft.com/office/officeart/2005/8/layout/default"/>
    <dgm:cxn modelId="{2BF7FC26-6937-416E-9EF0-F5D41402A3E0}" type="presParOf" srcId="{FD9EE821-DF0C-4ADF-917D-34ABAA1077DE}" destId="{4CD14A08-E9D6-4B02-BA48-AE02BBF24509}" srcOrd="1" destOrd="0" presId="urn:microsoft.com/office/officeart/2005/8/layout/default"/>
    <dgm:cxn modelId="{C5BBB76D-7DF2-4533-9975-FD40790C1095}" type="presParOf" srcId="{FD9EE821-DF0C-4ADF-917D-34ABAA1077DE}" destId="{7656143A-FFAD-4980-8130-5AB6CBE1B73F}" srcOrd="2" destOrd="0" presId="urn:microsoft.com/office/officeart/2005/8/layout/default"/>
    <dgm:cxn modelId="{EFE3B3D6-FAF5-4CDF-9A36-AF902520C82E}" type="presParOf" srcId="{FD9EE821-DF0C-4ADF-917D-34ABAA1077DE}" destId="{CDA0EED8-163A-48B7-B2C1-390696016D52}" srcOrd="3" destOrd="0" presId="urn:microsoft.com/office/officeart/2005/8/layout/default"/>
    <dgm:cxn modelId="{8E9CB874-B92D-412C-AA01-08521A591890}" type="presParOf" srcId="{FD9EE821-DF0C-4ADF-917D-34ABAA1077DE}" destId="{CBB7EFE3-65C0-485C-A795-43D41AC51D1C}" srcOrd="4" destOrd="0" presId="urn:microsoft.com/office/officeart/2005/8/layout/default"/>
    <dgm:cxn modelId="{933800B4-9440-41CE-B3F6-D02BA579FD9F}" type="presParOf" srcId="{FD9EE821-DF0C-4ADF-917D-34ABAA1077DE}" destId="{FDB664A8-81A5-4121-B5E7-4C93F135FB22}" srcOrd="5" destOrd="0" presId="urn:microsoft.com/office/officeart/2005/8/layout/default"/>
    <dgm:cxn modelId="{BB4756BD-697F-4170-A4F1-76D7C8B08C0A}" type="presParOf" srcId="{FD9EE821-DF0C-4ADF-917D-34ABAA1077DE}" destId="{CF3A24AA-226C-4332-A0F0-AB13706E51A3}" srcOrd="6" destOrd="0" presId="urn:microsoft.com/office/officeart/2005/8/layout/default"/>
    <dgm:cxn modelId="{A7090141-DF41-4723-B440-8B62FFEAC6F8}" type="presParOf" srcId="{FD9EE821-DF0C-4ADF-917D-34ABAA1077DE}" destId="{22A684CF-BD5D-4138-8852-7B9BD293302F}" srcOrd="7" destOrd="0" presId="urn:microsoft.com/office/officeart/2005/8/layout/default"/>
    <dgm:cxn modelId="{A6EB509A-4E2E-4407-993D-9B627B468024}" type="presParOf" srcId="{FD9EE821-DF0C-4ADF-917D-34ABAA1077DE}" destId="{3891251B-A949-4080-AC8D-DB7457BE1C26}" srcOrd="8" destOrd="0" presId="urn:microsoft.com/office/officeart/2005/8/layout/default"/>
    <dgm:cxn modelId="{DDE51DC5-69E2-42FE-9273-EF457AD75679}" type="presParOf" srcId="{FD9EE821-DF0C-4ADF-917D-34ABAA1077DE}" destId="{D6FAFC31-D290-49C3-86D6-07E2913EBCAE}" srcOrd="9" destOrd="0" presId="urn:microsoft.com/office/officeart/2005/8/layout/default"/>
    <dgm:cxn modelId="{F52CE243-5339-4981-B9F0-696577570BA4}" type="presParOf" srcId="{FD9EE821-DF0C-4ADF-917D-34ABAA1077DE}" destId="{20B2A535-676F-4406-BBE3-DCAEDA8C039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319E0F-F653-4C7B-8F73-F53C7D3EF378}"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251C7CEA-94E2-4DA3-9BF4-66CE634CF080}">
      <dgm:prSet/>
      <dgm:spPr/>
      <dgm:t>
        <a:bodyPr/>
        <a:lstStyle/>
        <a:p>
          <a:r>
            <a:rPr lang="en-US" dirty="0"/>
            <a:t>Sporadic follicular cell-derived carcinoma:</a:t>
          </a:r>
        </a:p>
      </dgm:t>
    </dgm:pt>
    <dgm:pt modelId="{9F37A16F-1F36-489C-A319-541CF9F4D9F1}" type="parTrans" cxnId="{D13CB181-A3F7-4527-B630-AB65E546472A}">
      <dgm:prSet/>
      <dgm:spPr/>
      <dgm:t>
        <a:bodyPr/>
        <a:lstStyle/>
        <a:p>
          <a:endParaRPr lang="en-US"/>
        </a:p>
      </dgm:t>
    </dgm:pt>
    <dgm:pt modelId="{7BAEDDA8-E0BC-4B9C-B153-3EF05F49A828}" type="sibTrans" cxnId="{D13CB181-A3F7-4527-B630-AB65E546472A}">
      <dgm:prSet/>
      <dgm:spPr/>
      <dgm:t>
        <a:bodyPr/>
        <a:lstStyle/>
        <a:p>
          <a:endParaRPr lang="en-US"/>
        </a:p>
      </dgm:t>
    </dgm:pt>
    <dgm:pt modelId="{DF96DDF9-B6BD-4833-AD44-2A112057B7CE}">
      <dgm:prSet/>
      <dgm:spPr/>
      <dgm:t>
        <a:bodyPr/>
        <a:lstStyle/>
        <a:p>
          <a:r>
            <a:rPr lang="en-US" dirty="0"/>
            <a:t>Usually single</a:t>
          </a:r>
        </a:p>
      </dgm:t>
    </dgm:pt>
    <dgm:pt modelId="{EF5E5136-5A3D-4DAD-B9FB-24C2DEA1BFD4}" type="parTrans" cxnId="{8786BD22-70A7-45BF-B027-87264BD1005C}">
      <dgm:prSet/>
      <dgm:spPr/>
      <dgm:t>
        <a:bodyPr/>
        <a:lstStyle/>
        <a:p>
          <a:endParaRPr lang="en-US"/>
        </a:p>
      </dgm:t>
    </dgm:pt>
    <dgm:pt modelId="{BFFC1A73-2C72-4F97-862D-A5550C1F4A42}" type="sibTrans" cxnId="{8786BD22-70A7-45BF-B027-87264BD1005C}">
      <dgm:prSet/>
      <dgm:spPr/>
      <dgm:t>
        <a:bodyPr/>
        <a:lstStyle/>
        <a:p>
          <a:endParaRPr lang="en-US"/>
        </a:p>
      </dgm:t>
    </dgm:pt>
    <dgm:pt modelId="{35BEBD84-3E7E-4D72-BB86-C58E27E44475}">
      <dgm:prSet/>
      <dgm:spPr/>
      <dgm:t>
        <a:bodyPr/>
        <a:lstStyle/>
        <a:p>
          <a:r>
            <a:rPr lang="en-US" dirty="0"/>
            <a:t>Background thyroid normal</a:t>
          </a:r>
        </a:p>
      </dgm:t>
    </dgm:pt>
    <dgm:pt modelId="{52E8D0CA-804E-4BB3-9F21-25E1D24AA0E1}" type="parTrans" cxnId="{7A600B1B-E966-4230-ADC5-D45DDF6ABCE8}">
      <dgm:prSet/>
      <dgm:spPr/>
      <dgm:t>
        <a:bodyPr/>
        <a:lstStyle/>
        <a:p>
          <a:endParaRPr lang="en-US"/>
        </a:p>
      </dgm:t>
    </dgm:pt>
    <dgm:pt modelId="{13213B88-1153-488A-B534-D137F21A2B3F}" type="sibTrans" cxnId="{7A600B1B-E966-4230-ADC5-D45DDF6ABCE8}">
      <dgm:prSet/>
      <dgm:spPr/>
      <dgm:t>
        <a:bodyPr/>
        <a:lstStyle/>
        <a:p>
          <a:endParaRPr lang="en-US"/>
        </a:p>
      </dgm:t>
    </dgm:pt>
    <dgm:pt modelId="{8F2281CD-00AD-46EB-8807-BE3F525D1A6D}">
      <dgm:prSet/>
      <dgm:spPr/>
      <dgm:t>
        <a:bodyPr/>
        <a:lstStyle/>
        <a:p>
          <a:r>
            <a:rPr lang="en-US" dirty="0"/>
            <a:t>Familial follicular cell-derived carcinoma:</a:t>
          </a:r>
        </a:p>
      </dgm:t>
    </dgm:pt>
    <dgm:pt modelId="{C0C74D24-1722-4419-A6EF-B27CB03EA644}" type="parTrans" cxnId="{09101137-D1AB-4789-8F4D-C37342E33505}">
      <dgm:prSet/>
      <dgm:spPr/>
      <dgm:t>
        <a:bodyPr/>
        <a:lstStyle/>
        <a:p>
          <a:endParaRPr lang="en-US"/>
        </a:p>
      </dgm:t>
    </dgm:pt>
    <dgm:pt modelId="{A0C51963-F44B-4C66-853D-D18615DF6B7B}" type="sibTrans" cxnId="{09101137-D1AB-4789-8F4D-C37342E33505}">
      <dgm:prSet/>
      <dgm:spPr/>
      <dgm:t>
        <a:bodyPr/>
        <a:lstStyle/>
        <a:p>
          <a:endParaRPr lang="en-US"/>
        </a:p>
      </dgm:t>
    </dgm:pt>
    <dgm:pt modelId="{B3AF7384-7D34-4A98-AEA3-3A97615D3824}">
      <dgm:prSet/>
      <dgm:spPr/>
      <dgm:t>
        <a:bodyPr/>
        <a:lstStyle/>
        <a:p>
          <a:r>
            <a:rPr lang="en-US" dirty="0"/>
            <a:t>Single or multicentric</a:t>
          </a:r>
        </a:p>
      </dgm:t>
    </dgm:pt>
    <dgm:pt modelId="{6BF42F24-5712-4D0A-B9C6-0220CCE06021}" type="parTrans" cxnId="{417FC12C-2D27-4E2A-8B37-E8F92787B4BB}">
      <dgm:prSet/>
      <dgm:spPr/>
      <dgm:t>
        <a:bodyPr/>
        <a:lstStyle/>
        <a:p>
          <a:endParaRPr lang="en-US"/>
        </a:p>
      </dgm:t>
    </dgm:pt>
    <dgm:pt modelId="{09819716-CBD9-499F-876D-D944F8BB911D}" type="sibTrans" cxnId="{417FC12C-2D27-4E2A-8B37-E8F92787B4BB}">
      <dgm:prSet/>
      <dgm:spPr/>
      <dgm:t>
        <a:bodyPr/>
        <a:lstStyle/>
        <a:p>
          <a:endParaRPr lang="en-US"/>
        </a:p>
      </dgm:t>
    </dgm:pt>
    <dgm:pt modelId="{980E7F9D-4E64-4294-9E9A-82B19B0F62F8}">
      <dgm:prSet/>
      <dgm:spPr/>
      <dgm:t>
        <a:bodyPr/>
        <a:lstStyle/>
        <a:p>
          <a:r>
            <a:rPr lang="en-US" dirty="0"/>
            <a:t>Background thyroid with lymphocytic thyroiditis and with other follicular         cell neoplasms</a:t>
          </a:r>
        </a:p>
      </dgm:t>
    </dgm:pt>
    <dgm:pt modelId="{F91374D1-46DE-4456-A170-28ED76073A55}" type="parTrans" cxnId="{99E18E7F-D443-49CF-87F7-A67CABDBC55E}">
      <dgm:prSet/>
      <dgm:spPr/>
      <dgm:t>
        <a:bodyPr/>
        <a:lstStyle/>
        <a:p>
          <a:endParaRPr lang="en-US"/>
        </a:p>
      </dgm:t>
    </dgm:pt>
    <dgm:pt modelId="{3C4356EF-393C-41AF-B610-2C38B1083561}" type="sibTrans" cxnId="{99E18E7F-D443-49CF-87F7-A67CABDBC55E}">
      <dgm:prSet/>
      <dgm:spPr/>
      <dgm:t>
        <a:bodyPr/>
        <a:lstStyle/>
        <a:p>
          <a:endParaRPr lang="en-US"/>
        </a:p>
      </dgm:t>
    </dgm:pt>
    <dgm:pt modelId="{15150E54-6C7E-49AD-9D1F-555227A69519}" type="pres">
      <dgm:prSet presAssocID="{36319E0F-F653-4C7B-8F73-F53C7D3EF378}" presName="Name0" presStyleCnt="0">
        <dgm:presLayoutVars>
          <dgm:dir/>
          <dgm:animLvl val="lvl"/>
          <dgm:resizeHandles val="exact"/>
        </dgm:presLayoutVars>
      </dgm:prSet>
      <dgm:spPr/>
    </dgm:pt>
    <dgm:pt modelId="{49DBBC2D-64FB-490E-A8DA-31EC5256ADE3}" type="pres">
      <dgm:prSet presAssocID="{251C7CEA-94E2-4DA3-9BF4-66CE634CF080}" presName="composite" presStyleCnt="0"/>
      <dgm:spPr/>
    </dgm:pt>
    <dgm:pt modelId="{390C7317-45AF-4A18-B6F0-8BBBC85E870F}" type="pres">
      <dgm:prSet presAssocID="{251C7CEA-94E2-4DA3-9BF4-66CE634CF080}" presName="parTx" presStyleLbl="alignNode1" presStyleIdx="0" presStyleCnt="2">
        <dgm:presLayoutVars>
          <dgm:chMax val="0"/>
          <dgm:chPref val="0"/>
          <dgm:bulletEnabled val="1"/>
        </dgm:presLayoutVars>
      </dgm:prSet>
      <dgm:spPr/>
    </dgm:pt>
    <dgm:pt modelId="{DCB5AD9F-6B1C-4402-8D59-B682CEFA41BC}" type="pres">
      <dgm:prSet presAssocID="{251C7CEA-94E2-4DA3-9BF4-66CE634CF080}" presName="desTx" presStyleLbl="alignAccFollowNode1" presStyleIdx="0" presStyleCnt="2">
        <dgm:presLayoutVars>
          <dgm:bulletEnabled val="1"/>
        </dgm:presLayoutVars>
      </dgm:prSet>
      <dgm:spPr/>
    </dgm:pt>
    <dgm:pt modelId="{EC9F13A7-74AA-4111-951A-51282F77C8E6}" type="pres">
      <dgm:prSet presAssocID="{7BAEDDA8-E0BC-4B9C-B153-3EF05F49A828}" presName="space" presStyleCnt="0"/>
      <dgm:spPr/>
    </dgm:pt>
    <dgm:pt modelId="{756A9CD4-D71B-47AB-8805-FDEA7A544755}" type="pres">
      <dgm:prSet presAssocID="{8F2281CD-00AD-46EB-8807-BE3F525D1A6D}" presName="composite" presStyleCnt="0"/>
      <dgm:spPr/>
    </dgm:pt>
    <dgm:pt modelId="{2B6344B8-1346-428F-96ED-EFCEE813E44F}" type="pres">
      <dgm:prSet presAssocID="{8F2281CD-00AD-46EB-8807-BE3F525D1A6D}" presName="parTx" presStyleLbl="alignNode1" presStyleIdx="1" presStyleCnt="2">
        <dgm:presLayoutVars>
          <dgm:chMax val="0"/>
          <dgm:chPref val="0"/>
          <dgm:bulletEnabled val="1"/>
        </dgm:presLayoutVars>
      </dgm:prSet>
      <dgm:spPr/>
    </dgm:pt>
    <dgm:pt modelId="{EDC4D488-66A2-43ED-A735-AA6257403A6C}" type="pres">
      <dgm:prSet presAssocID="{8F2281CD-00AD-46EB-8807-BE3F525D1A6D}" presName="desTx" presStyleLbl="alignAccFollowNode1" presStyleIdx="1" presStyleCnt="2">
        <dgm:presLayoutVars>
          <dgm:bulletEnabled val="1"/>
        </dgm:presLayoutVars>
      </dgm:prSet>
      <dgm:spPr/>
    </dgm:pt>
  </dgm:ptLst>
  <dgm:cxnLst>
    <dgm:cxn modelId="{7A600B1B-E966-4230-ADC5-D45DDF6ABCE8}" srcId="{251C7CEA-94E2-4DA3-9BF4-66CE634CF080}" destId="{35BEBD84-3E7E-4D72-BB86-C58E27E44475}" srcOrd="1" destOrd="0" parTransId="{52E8D0CA-804E-4BB3-9F21-25E1D24AA0E1}" sibTransId="{13213B88-1153-488A-B534-D137F21A2B3F}"/>
    <dgm:cxn modelId="{8786BD22-70A7-45BF-B027-87264BD1005C}" srcId="{251C7CEA-94E2-4DA3-9BF4-66CE634CF080}" destId="{DF96DDF9-B6BD-4833-AD44-2A112057B7CE}" srcOrd="0" destOrd="0" parTransId="{EF5E5136-5A3D-4DAD-B9FB-24C2DEA1BFD4}" sibTransId="{BFFC1A73-2C72-4F97-862D-A5550C1F4A42}"/>
    <dgm:cxn modelId="{6D98AE2C-32B5-4695-8D50-0EFADFE0E0A4}" type="presOf" srcId="{35BEBD84-3E7E-4D72-BB86-C58E27E44475}" destId="{DCB5AD9F-6B1C-4402-8D59-B682CEFA41BC}" srcOrd="0" destOrd="1" presId="urn:microsoft.com/office/officeart/2005/8/layout/hList1"/>
    <dgm:cxn modelId="{417FC12C-2D27-4E2A-8B37-E8F92787B4BB}" srcId="{8F2281CD-00AD-46EB-8807-BE3F525D1A6D}" destId="{B3AF7384-7D34-4A98-AEA3-3A97615D3824}" srcOrd="0" destOrd="0" parTransId="{6BF42F24-5712-4D0A-B9C6-0220CCE06021}" sibTransId="{09819716-CBD9-499F-876D-D944F8BB911D}"/>
    <dgm:cxn modelId="{09101137-D1AB-4789-8F4D-C37342E33505}" srcId="{36319E0F-F653-4C7B-8F73-F53C7D3EF378}" destId="{8F2281CD-00AD-46EB-8807-BE3F525D1A6D}" srcOrd="1" destOrd="0" parTransId="{C0C74D24-1722-4419-A6EF-B27CB03EA644}" sibTransId="{A0C51963-F44B-4C66-853D-D18615DF6B7B}"/>
    <dgm:cxn modelId="{7B01A24A-3386-406B-9DA2-9D0A0DC79ACF}" type="presOf" srcId="{36319E0F-F653-4C7B-8F73-F53C7D3EF378}" destId="{15150E54-6C7E-49AD-9D1F-555227A69519}" srcOrd="0" destOrd="0" presId="urn:microsoft.com/office/officeart/2005/8/layout/hList1"/>
    <dgm:cxn modelId="{FFC3BE6A-F0AA-47D8-A808-681624D3F7F9}" type="presOf" srcId="{251C7CEA-94E2-4DA3-9BF4-66CE634CF080}" destId="{390C7317-45AF-4A18-B6F0-8BBBC85E870F}" srcOrd="0" destOrd="0" presId="urn:microsoft.com/office/officeart/2005/8/layout/hList1"/>
    <dgm:cxn modelId="{99E18E7F-D443-49CF-87F7-A67CABDBC55E}" srcId="{8F2281CD-00AD-46EB-8807-BE3F525D1A6D}" destId="{980E7F9D-4E64-4294-9E9A-82B19B0F62F8}" srcOrd="1" destOrd="0" parTransId="{F91374D1-46DE-4456-A170-28ED76073A55}" sibTransId="{3C4356EF-393C-41AF-B610-2C38B1083561}"/>
    <dgm:cxn modelId="{29F26D80-4CFB-4B8D-94E4-CC41E9D36BF3}" type="presOf" srcId="{B3AF7384-7D34-4A98-AEA3-3A97615D3824}" destId="{EDC4D488-66A2-43ED-A735-AA6257403A6C}" srcOrd="0" destOrd="0" presId="urn:microsoft.com/office/officeart/2005/8/layout/hList1"/>
    <dgm:cxn modelId="{D13CB181-A3F7-4527-B630-AB65E546472A}" srcId="{36319E0F-F653-4C7B-8F73-F53C7D3EF378}" destId="{251C7CEA-94E2-4DA3-9BF4-66CE634CF080}" srcOrd="0" destOrd="0" parTransId="{9F37A16F-1F36-489C-A319-541CF9F4D9F1}" sibTransId="{7BAEDDA8-E0BC-4B9C-B153-3EF05F49A828}"/>
    <dgm:cxn modelId="{ADC3D1BF-8EC8-44E2-A532-FB9916895B47}" type="presOf" srcId="{8F2281CD-00AD-46EB-8807-BE3F525D1A6D}" destId="{2B6344B8-1346-428F-96ED-EFCEE813E44F}" srcOrd="0" destOrd="0" presId="urn:microsoft.com/office/officeart/2005/8/layout/hList1"/>
    <dgm:cxn modelId="{9E79E7DA-1E01-4552-BFB2-9F0658D790BC}" type="presOf" srcId="{980E7F9D-4E64-4294-9E9A-82B19B0F62F8}" destId="{EDC4D488-66A2-43ED-A735-AA6257403A6C}" srcOrd="0" destOrd="1" presId="urn:microsoft.com/office/officeart/2005/8/layout/hList1"/>
    <dgm:cxn modelId="{DBFBB5FA-74FF-4696-BA81-31D7F100DD22}" type="presOf" srcId="{DF96DDF9-B6BD-4833-AD44-2A112057B7CE}" destId="{DCB5AD9F-6B1C-4402-8D59-B682CEFA41BC}" srcOrd="0" destOrd="0" presId="urn:microsoft.com/office/officeart/2005/8/layout/hList1"/>
    <dgm:cxn modelId="{5C2D0B48-59EE-4B28-8F1C-61913C21D326}" type="presParOf" srcId="{15150E54-6C7E-49AD-9D1F-555227A69519}" destId="{49DBBC2D-64FB-490E-A8DA-31EC5256ADE3}" srcOrd="0" destOrd="0" presId="urn:microsoft.com/office/officeart/2005/8/layout/hList1"/>
    <dgm:cxn modelId="{94AFF78F-2B76-438B-88AE-1CD538761124}" type="presParOf" srcId="{49DBBC2D-64FB-490E-A8DA-31EC5256ADE3}" destId="{390C7317-45AF-4A18-B6F0-8BBBC85E870F}" srcOrd="0" destOrd="0" presId="urn:microsoft.com/office/officeart/2005/8/layout/hList1"/>
    <dgm:cxn modelId="{9756AFAE-5BAD-4558-9D1F-41E6518BDD06}" type="presParOf" srcId="{49DBBC2D-64FB-490E-A8DA-31EC5256ADE3}" destId="{DCB5AD9F-6B1C-4402-8D59-B682CEFA41BC}" srcOrd="1" destOrd="0" presId="urn:microsoft.com/office/officeart/2005/8/layout/hList1"/>
    <dgm:cxn modelId="{B935655E-9636-48FB-A984-F272B96E7953}" type="presParOf" srcId="{15150E54-6C7E-49AD-9D1F-555227A69519}" destId="{EC9F13A7-74AA-4111-951A-51282F77C8E6}" srcOrd="1" destOrd="0" presId="urn:microsoft.com/office/officeart/2005/8/layout/hList1"/>
    <dgm:cxn modelId="{6F292594-82B6-48B4-8E89-46B679361B78}" type="presParOf" srcId="{15150E54-6C7E-49AD-9D1F-555227A69519}" destId="{756A9CD4-D71B-47AB-8805-FDEA7A544755}" srcOrd="2" destOrd="0" presId="urn:microsoft.com/office/officeart/2005/8/layout/hList1"/>
    <dgm:cxn modelId="{98468A8A-F57C-4BE0-A895-A287FE715F6B}" type="presParOf" srcId="{756A9CD4-D71B-47AB-8805-FDEA7A544755}" destId="{2B6344B8-1346-428F-96ED-EFCEE813E44F}" srcOrd="0" destOrd="0" presId="urn:microsoft.com/office/officeart/2005/8/layout/hList1"/>
    <dgm:cxn modelId="{254A0BD0-13A9-474B-B51B-E036956342E8}" type="presParOf" srcId="{756A9CD4-D71B-47AB-8805-FDEA7A544755}" destId="{EDC4D488-66A2-43ED-A735-AA6257403A6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739A4A-FE32-4384-9C94-A5FF380B1CC3}"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06354255-4C07-44F0-9554-DA01B135DAFA}">
      <dgm:prSet/>
      <dgm:spPr/>
      <dgm:t>
        <a:bodyPr/>
        <a:lstStyle/>
        <a:p>
          <a:r>
            <a:rPr lang="en-US" i="1" dirty="0">
              <a:solidFill>
                <a:srgbClr val="002060"/>
              </a:solidFill>
            </a:rPr>
            <a:t>1. Early onset or wrong age: </a:t>
          </a:r>
          <a:r>
            <a:rPr lang="en-US" i="0" dirty="0"/>
            <a:t>Early onset of PTC </a:t>
          </a:r>
        </a:p>
        <a:p>
          <a:r>
            <a:rPr lang="en-US" i="1" dirty="0">
              <a:solidFill>
                <a:srgbClr val="002060"/>
              </a:solidFill>
            </a:rPr>
            <a:t>2. Wrong gender: </a:t>
          </a:r>
          <a:r>
            <a:rPr lang="en-US" i="0" dirty="0"/>
            <a:t>Thyroid diseases in men</a:t>
          </a:r>
        </a:p>
        <a:p>
          <a:r>
            <a:rPr lang="en-US" i="1" dirty="0">
              <a:solidFill>
                <a:srgbClr val="002060"/>
              </a:solidFill>
            </a:rPr>
            <a:t>3. Bilateral: </a:t>
          </a:r>
          <a:r>
            <a:rPr lang="en-US" i="0" dirty="0">
              <a:solidFill>
                <a:schemeClr val="tx1"/>
              </a:solidFill>
            </a:rPr>
            <a:t>MTC </a:t>
          </a:r>
        </a:p>
      </dgm:t>
    </dgm:pt>
    <dgm:pt modelId="{874FF7B0-D8A5-4043-8DFB-F71581A98F83}" type="parTrans" cxnId="{74FD820D-7BC3-4F49-A152-CACFE8495929}">
      <dgm:prSet/>
      <dgm:spPr/>
      <dgm:t>
        <a:bodyPr/>
        <a:lstStyle/>
        <a:p>
          <a:endParaRPr lang="en-US"/>
        </a:p>
      </dgm:t>
    </dgm:pt>
    <dgm:pt modelId="{552C5DC8-E481-4C37-9829-9048796FDCB5}" type="sibTrans" cxnId="{74FD820D-7BC3-4F49-A152-CACFE8495929}">
      <dgm:prSet/>
      <dgm:spPr/>
      <dgm:t>
        <a:bodyPr/>
        <a:lstStyle/>
        <a:p>
          <a:endParaRPr lang="en-US"/>
        </a:p>
      </dgm:t>
    </dgm:pt>
    <dgm:pt modelId="{44908657-67FF-4C77-97A5-CCAC6403DB66}">
      <dgm:prSet/>
      <dgm:spPr/>
      <dgm:t>
        <a:bodyPr/>
        <a:lstStyle/>
        <a:p>
          <a:r>
            <a:rPr lang="en-US" i="1" dirty="0">
              <a:solidFill>
                <a:srgbClr val="002060"/>
              </a:solidFill>
            </a:rPr>
            <a:t>4. Specific histological pattern: </a:t>
          </a:r>
          <a:r>
            <a:rPr lang="en-US" i="0" dirty="0">
              <a:solidFill>
                <a:schemeClr val="tx1"/>
              </a:solidFill>
            </a:rPr>
            <a:t>Cribriform Morular Carcinoma</a:t>
          </a:r>
        </a:p>
        <a:p>
          <a:r>
            <a:rPr lang="en-US" i="1" dirty="0">
              <a:solidFill>
                <a:srgbClr val="002060"/>
              </a:solidFill>
            </a:rPr>
            <a:t>5. Genotype specific histology: </a:t>
          </a:r>
          <a:r>
            <a:rPr lang="en-US" i="0" dirty="0">
              <a:solidFill>
                <a:schemeClr val="tx1"/>
              </a:solidFill>
            </a:rPr>
            <a:t>PTEN-negative tumors</a:t>
          </a:r>
        </a:p>
        <a:p>
          <a:r>
            <a:rPr lang="en-US" i="1" dirty="0">
              <a:solidFill>
                <a:schemeClr val="accent1">
                  <a:lumMod val="50000"/>
                </a:schemeClr>
              </a:solidFill>
            </a:rPr>
            <a:t>6. Multiple diverse lesions: </a:t>
          </a:r>
          <a:r>
            <a:rPr lang="en-US" i="0" dirty="0">
              <a:solidFill>
                <a:schemeClr val="tx1"/>
              </a:solidFill>
            </a:rPr>
            <a:t>PTEN, DICER1</a:t>
          </a:r>
        </a:p>
      </dgm:t>
    </dgm:pt>
    <dgm:pt modelId="{E895BC2A-7310-42EE-980F-42CF6E9B5163}" type="parTrans" cxnId="{A57EF386-898D-451E-8771-674FC0BF6CFB}">
      <dgm:prSet/>
      <dgm:spPr/>
      <dgm:t>
        <a:bodyPr/>
        <a:lstStyle/>
        <a:p>
          <a:endParaRPr lang="en-US"/>
        </a:p>
      </dgm:t>
    </dgm:pt>
    <dgm:pt modelId="{FD939AF8-BF8D-412F-B369-A34C208B76CE}" type="sibTrans" cxnId="{A57EF386-898D-451E-8771-674FC0BF6CFB}">
      <dgm:prSet/>
      <dgm:spPr/>
      <dgm:t>
        <a:bodyPr/>
        <a:lstStyle/>
        <a:p>
          <a:endParaRPr lang="en-US"/>
        </a:p>
      </dgm:t>
    </dgm:pt>
    <dgm:pt modelId="{01C5A405-D65D-44D5-9E27-71378FE67C54}">
      <dgm:prSet/>
      <dgm:spPr/>
      <dgm:t>
        <a:bodyPr/>
        <a:lstStyle/>
        <a:p>
          <a:r>
            <a:rPr lang="en-US" i="1" dirty="0">
              <a:solidFill>
                <a:srgbClr val="002060"/>
              </a:solidFill>
            </a:rPr>
            <a:t>7. Multifocal: </a:t>
          </a:r>
          <a:r>
            <a:rPr lang="en-US" i="0" dirty="0">
              <a:solidFill>
                <a:schemeClr val="tx1"/>
              </a:solidFill>
            </a:rPr>
            <a:t>Multiple thyroid tumors FNMTC</a:t>
          </a:r>
        </a:p>
        <a:p>
          <a:r>
            <a:rPr lang="en-US" i="1" dirty="0">
              <a:solidFill>
                <a:srgbClr val="002060"/>
              </a:solidFill>
            </a:rPr>
            <a:t>8. Precursor lesions:</a:t>
          </a:r>
          <a:r>
            <a:rPr lang="en-US" i="0" dirty="0">
              <a:solidFill>
                <a:schemeClr val="tx1"/>
              </a:solidFill>
            </a:rPr>
            <a:t> C cell hyperplasia/MTC</a:t>
          </a:r>
        </a:p>
        <a:p>
          <a:r>
            <a:rPr lang="en-US" i="1" dirty="0">
              <a:solidFill>
                <a:srgbClr val="002060"/>
              </a:solidFill>
            </a:rPr>
            <a:t>9. Specific combinations of tumors: </a:t>
          </a:r>
          <a:r>
            <a:rPr lang="en-US" i="0" dirty="0">
              <a:solidFill>
                <a:schemeClr val="tx1"/>
              </a:solidFill>
            </a:rPr>
            <a:t>PPB, CN, PTC</a:t>
          </a:r>
        </a:p>
      </dgm:t>
    </dgm:pt>
    <dgm:pt modelId="{5BAEA1ED-9D2A-49CA-A687-606004195175}" type="parTrans" cxnId="{772145BB-2D70-45D8-B16C-7A9E3BDAAAA0}">
      <dgm:prSet/>
      <dgm:spPr/>
      <dgm:t>
        <a:bodyPr/>
        <a:lstStyle/>
        <a:p>
          <a:endParaRPr lang="en-US"/>
        </a:p>
      </dgm:t>
    </dgm:pt>
    <dgm:pt modelId="{10A0654B-BE83-437E-A38F-5E4EA5C93F1D}" type="sibTrans" cxnId="{772145BB-2D70-45D8-B16C-7A9E3BDAAAA0}">
      <dgm:prSet/>
      <dgm:spPr/>
      <dgm:t>
        <a:bodyPr/>
        <a:lstStyle/>
        <a:p>
          <a:endParaRPr lang="en-US"/>
        </a:p>
      </dgm:t>
    </dgm:pt>
    <dgm:pt modelId="{65B72F79-2719-49C8-86D8-DB9473BD614B}" type="pres">
      <dgm:prSet presAssocID="{02739A4A-FE32-4384-9C94-A5FF380B1CC3}" presName="hierChild1" presStyleCnt="0">
        <dgm:presLayoutVars>
          <dgm:chPref val="1"/>
          <dgm:dir/>
          <dgm:animOne val="branch"/>
          <dgm:animLvl val="lvl"/>
          <dgm:resizeHandles/>
        </dgm:presLayoutVars>
      </dgm:prSet>
      <dgm:spPr/>
    </dgm:pt>
    <dgm:pt modelId="{7CEC70F0-167E-4620-8BA0-A5C91E5DF586}" type="pres">
      <dgm:prSet presAssocID="{06354255-4C07-44F0-9554-DA01B135DAFA}" presName="hierRoot1" presStyleCnt="0"/>
      <dgm:spPr/>
    </dgm:pt>
    <dgm:pt modelId="{179B4051-EBA3-4BE1-840D-924CFD51391F}" type="pres">
      <dgm:prSet presAssocID="{06354255-4C07-44F0-9554-DA01B135DAFA}" presName="composite" presStyleCnt="0"/>
      <dgm:spPr/>
    </dgm:pt>
    <dgm:pt modelId="{2A99CEE5-0618-4742-95E4-4B5DE6CFB72D}" type="pres">
      <dgm:prSet presAssocID="{06354255-4C07-44F0-9554-DA01B135DAFA}" presName="background" presStyleLbl="node0" presStyleIdx="0" presStyleCnt="3"/>
      <dgm:spPr/>
    </dgm:pt>
    <dgm:pt modelId="{571F144E-654C-43F3-A3EA-2E42A21C9982}" type="pres">
      <dgm:prSet presAssocID="{06354255-4C07-44F0-9554-DA01B135DAFA}" presName="text" presStyleLbl="fgAcc0" presStyleIdx="0" presStyleCnt="3" custScaleY="152272">
        <dgm:presLayoutVars>
          <dgm:chPref val="3"/>
        </dgm:presLayoutVars>
      </dgm:prSet>
      <dgm:spPr/>
    </dgm:pt>
    <dgm:pt modelId="{96C39A7B-594F-4AF3-9C96-437485800C7E}" type="pres">
      <dgm:prSet presAssocID="{06354255-4C07-44F0-9554-DA01B135DAFA}" presName="hierChild2" presStyleCnt="0"/>
      <dgm:spPr/>
    </dgm:pt>
    <dgm:pt modelId="{8579298F-B4E0-4C9C-B55E-5E1AAEAF286A}" type="pres">
      <dgm:prSet presAssocID="{44908657-67FF-4C77-97A5-CCAC6403DB66}" presName="hierRoot1" presStyleCnt="0"/>
      <dgm:spPr/>
    </dgm:pt>
    <dgm:pt modelId="{8F019CCC-ACAC-4ECB-AF3A-16DB3D0AC073}" type="pres">
      <dgm:prSet presAssocID="{44908657-67FF-4C77-97A5-CCAC6403DB66}" presName="composite" presStyleCnt="0"/>
      <dgm:spPr/>
    </dgm:pt>
    <dgm:pt modelId="{8F9CF8A9-E12D-4988-8421-292AF4EB69F3}" type="pres">
      <dgm:prSet presAssocID="{44908657-67FF-4C77-97A5-CCAC6403DB66}" presName="background" presStyleLbl="node0" presStyleIdx="1" presStyleCnt="3"/>
      <dgm:spPr/>
    </dgm:pt>
    <dgm:pt modelId="{419597CB-391E-42B3-9FDA-F3791DDDDA0B}" type="pres">
      <dgm:prSet presAssocID="{44908657-67FF-4C77-97A5-CCAC6403DB66}" presName="text" presStyleLbl="fgAcc0" presStyleIdx="1" presStyleCnt="3" custScaleY="152272">
        <dgm:presLayoutVars>
          <dgm:chPref val="3"/>
        </dgm:presLayoutVars>
      </dgm:prSet>
      <dgm:spPr/>
    </dgm:pt>
    <dgm:pt modelId="{A2579C81-B543-4E31-B6D6-0D29F887B702}" type="pres">
      <dgm:prSet presAssocID="{44908657-67FF-4C77-97A5-CCAC6403DB66}" presName="hierChild2" presStyleCnt="0"/>
      <dgm:spPr/>
    </dgm:pt>
    <dgm:pt modelId="{B728FE56-9875-49E4-A9A5-706A4F8FAB34}" type="pres">
      <dgm:prSet presAssocID="{01C5A405-D65D-44D5-9E27-71378FE67C54}" presName="hierRoot1" presStyleCnt="0"/>
      <dgm:spPr/>
    </dgm:pt>
    <dgm:pt modelId="{F70D11F9-486D-4F26-A2F9-5843D1097AD6}" type="pres">
      <dgm:prSet presAssocID="{01C5A405-D65D-44D5-9E27-71378FE67C54}" presName="composite" presStyleCnt="0"/>
      <dgm:spPr/>
    </dgm:pt>
    <dgm:pt modelId="{231402A0-D670-4882-916F-7C9BAD82188A}" type="pres">
      <dgm:prSet presAssocID="{01C5A405-D65D-44D5-9E27-71378FE67C54}" presName="background" presStyleLbl="node0" presStyleIdx="2" presStyleCnt="3"/>
      <dgm:spPr/>
    </dgm:pt>
    <dgm:pt modelId="{A8DBC785-B810-42C3-A494-5247045735C4}" type="pres">
      <dgm:prSet presAssocID="{01C5A405-D65D-44D5-9E27-71378FE67C54}" presName="text" presStyleLbl="fgAcc0" presStyleIdx="2" presStyleCnt="3" custScaleY="152272">
        <dgm:presLayoutVars>
          <dgm:chPref val="3"/>
        </dgm:presLayoutVars>
      </dgm:prSet>
      <dgm:spPr/>
    </dgm:pt>
    <dgm:pt modelId="{DF727FA1-3A6E-431D-93A4-8D8BF847ADC4}" type="pres">
      <dgm:prSet presAssocID="{01C5A405-D65D-44D5-9E27-71378FE67C54}" presName="hierChild2" presStyleCnt="0"/>
      <dgm:spPr/>
    </dgm:pt>
  </dgm:ptLst>
  <dgm:cxnLst>
    <dgm:cxn modelId="{C2D9E306-E099-41CC-BA06-7D618FA25BF2}" type="presOf" srcId="{06354255-4C07-44F0-9554-DA01B135DAFA}" destId="{571F144E-654C-43F3-A3EA-2E42A21C9982}" srcOrd="0" destOrd="0" presId="urn:microsoft.com/office/officeart/2005/8/layout/hierarchy1"/>
    <dgm:cxn modelId="{74FD820D-7BC3-4F49-A152-CACFE8495929}" srcId="{02739A4A-FE32-4384-9C94-A5FF380B1CC3}" destId="{06354255-4C07-44F0-9554-DA01B135DAFA}" srcOrd="0" destOrd="0" parTransId="{874FF7B0-D8A5-4043-8DFB-F71581A98F83}" sibTransId="{552C5DC8-E481-4C37-9829-9048796FDCB5}"/>
    <dgm:cxn modelId="{EE4EC24A-E5C9-4BAC-A260-24486829D68A}" type="presOf" srcId="{02739A4A-FE32-4384-9C94-A5FF380B1CC3}" destId="{65B72F79-2719-49C8-86D8-DB9473BD614B}" srcOrd="0" destOrd="0" presId="urn:microsoft.com/office/officeart/2005/8/layout/hierarchy1"/>
    <dgm:cxn modelId="{A57EF386-898D-451E-8771-674FC0BF6CFB}" srcId="{02739A4A-FE32-4384-9C94-A5FF380B1CC3}" destId="{44908657-67FF-4C77-97A5-CCAC6403DB66}" srcOrd="1" destOrd="0" parTransId="{E895BC2A-7310-42EE-980F-42CF6E9B5163}" sibTransId="{FD939AF8-BF8D-412F-B369-A34C208B76CE}"/>
    <dgm:cxn modelId="{772145BB-2D70-45D8-B16C-7A9E3BDAAAA0}" srcId="{02739A4A-FE32-4384-9C94-A5FF380B1CC3}" destId="{01C5A405-D65D-44D5-9E27-71378FE67C54}" srcOrd="2" destOrd="0" parTransId="{5BAEA1ED-9D2A-49CA-A687-606004195175}" sibTransId="{10A0654B-BE83-437E-A38F-5E4EA5C93F1D}"/>
    <dgm:cxn modelId="{F1DBAFE6-52ED-4A53-9945-8422A77E1EE5}" type="presOf" srcId="{01C5A405-D65D-44D5-9E27-71378FE67C54}" destId="{A8DBC785-B810-42C3-A494-5247045735C4}" srcOrd="0" destOrd="0" presId="urn:microsoft.com/office/officeart/2005/8/layout/hierarchy1"/>
    <dgm:cxn modelId="{BE5ED4FD-C129-4607-ABC3-90BBF42E35E0}" type="presOf" srcId="{44908657-67FF-4C77-97A5-CCAC6403DB66}" destId="{419597CB-391E-42B3-9FDA-F3791DDDDA0B}" srcOrd="0" destOrd="0" presId="urn:microsoft.com/office/officeart/2005/8/layout/hierarchy1"/>
    <dgm:cxn modelId="{8E0063EF-B6B6-45A6-A345-18C6B6A27E4D}" type="presParOf" srcId="{65B72F79-2719-49C8-86D8-DB9473BD614B}" destId="{7CEC70F0-167E-4620-8BA0-A5C91E5DF586}" srcOrd="0" destOrd="0" presId="urn:microsoft.com/office/officeart/2005/8/layout/hierarchy1"/>
    <dgm:cxn modelId="{3DE01210-8863-4084-BB46-E761836FD4A4}" type="presParOf" srcId="{7CEC70F0-167E-4620-8BA0-A5C91E5DF586}" destId="{179B4051-EBA3-4BE1-840D-924CFD51391F}" srcOrd="0" destOrd="0" presId="urn:microsoft.com/office/officeart/2005/8/layout/hierarchy1"/>
    <dgm:cxn modelId="{C10885CF-1FCB-4122-8917-3BC559E2BF3E}" type="presParOf" srcId="{179B4051-EBA3-4BE1-840D-924CFD51391F}" destId="{2A99CEE5-0618-4742-95E4-4B5DE6CFB72D}" srcOrd="0" destOrd="0" presId="urn:microsoft.com/office/officeart/2005/8/layout/hierarchy1"/>
    <dgm:cxn modelId="{CA427BFD-F679-436F-AFFF-7E0291DFEC37}" type="presParOf" srcId="{179B4051-EBA3-4BE1-840D-924CFD51391F}" destId="{571F144E-654C-43F3-A3EA-2E42A21C9982}" srcOrd="1" destOrd="0" presId="urn:microsoft.com/office/officeart/2005/8/layout/hierarchy1"/>
    <dgm:cxn modelId="{1FE3A949-96B9-434B-A507-868DFDA30B64}" type="presParOf" srcId="{7CEC70F0-167E-4620-8BA0-A5C91E5DF586}" destId="{96C39A7B-594F-4AF3-9C96-437485800C7E}" srcOrd="1" destOrd="0" presId="urn:microsoft.com/office/officeart/2005/8/layout/hierarchy1"/>
    <dgm:cxn modelId="{0C3C6009-8D4C-41F5-85EB-D459EC4CFFED}" type="presParOf" srcId="{65B72F79-2719-49C8-86D8-DB9473BD614B}" destId="{8579298F-B4E0-4C9C-B55E-5E1AAEAF286A}" srcOrd="1" destOrd="0" presId="urn:microsoft.com/office/officeart/2005/8/layout/hierarchy1"/>
    <dgm:cxn modelId="{A4E9A838-25D6-43D5-8004-140ED389A650}" type="presParOf" srcId="{8579298F-B4E0-4C9C-B55E-5E1AAEAF286A}" destId="{8F019CCC-ACAC-4ECB-AF3A-16DB3D0AC073}" srcOrd="0" destOrd="0" presId="urn:microsoft.com/office/officeart/2005/8/layout/hierarchy1"/>
    <dgm:cxn modelId="{99DF3AA2-3FB8-43C3-8D5B-3180A42AE31A}" type="presParOf" srcId="{8F019CCC-ACAC-4ECB-AF3A-16DB3D0AC073}" destId="{8F9CF8A9-E12D-4988-8421-292AF4EB69F3}" srcOrd="0" destOrd="0" presId="urn:microsoft.com/office/officeart/2005/8/layout/hierarchy1"/>
    <dgm:cxn modelId="{53ACC8E8-A434-46D9-BAF7-A10FFA3052C2}" type="presParOf" srcId="{8F019CCC-ACAC-4ECB-AF3A-16DB3D0AC073}" destId="{419597CB-391E-42B3-9FDA-F3791DDDDA0B}" srcOrd="1" destOrd="0" presId="urn:microsoft.com/office/officeart/2005/8/layout/hierarchy1"/>
    <dgm:cxn modelId="{1090A5A5-A0A5-4F5B-BD3E-B5CDE8FAEB2B}" type="presParOf" srcId="{8579298F-B4E0-4C9C-B55E-5E1AAEAF286A}" destId="{A2579C81-B543-4E31-B6D6-0D29F887B702}" srcOrd="1" destOrd="0" presId="urn:microsoft.com/office/officeart/2005/8/layout/hierarchy1"/>
    <dgm:cxn modelId="{7B5A0FEF-4F0B-4C07-9B66-D740924E1A3F}" type="presParOf" srcId="{65B72F79-2719-49C8-86D8-DB9473BD614B}" destId="{B728FE56-9875-49E4-A9A5-706A4F8FAB34}" srcOrd="2" destOrd="0" presId="urn:microsoft.com/office/officeart/2005/8/layout/hierarchy1"/>
    <dgm:cxn modelId="{FE2B53FD-E571-4CB7-980B-BFD503467A27}" type="presParOf" srcId="{B728FE56-9875-49E4-A9A5-706A4F8FAB34}" destId="{F70D11F9-486D-4F26-A2F9-5843D1097AD6}" srcOrd="0" destOrd="0" presId="urn:microsoft.com/office/officeart/2005/8/layout/hierarchy1"/>
    <dgm:cxn modelId="{F285917F-A07D-4AF6-9909-E240CB63DA30}" type="presParOf" srcId="{F70D11F9-486D-4F26-A2F9-5843D1097AD6}" destId="{231402A0-D670-4882-916F-7C9BAD82188A}" srcOrd="0" destOrd="0" presId="urn:microsoft.com/office/officeart/2005/8/layout/hierarchy1"/>
    <dgm:cxn modelId="{E5AB2147-3587-4485-B0F7-F1A2DDB66C8F}" type="presParOf" srcId="{F70D11F9-486D-4F26-A2F9-5843D1097AD6}" destId="{A8DBC785-B810-42C3-A494-5247045735C4}" srcOrd="1" destOrd="0" presId="urn:microsoft.com/office/officeart/2005/8/layout/hierarchy1"/>
    <dgm:cxn modelId="{767BC373-695A-4602-976A-969DB68B2086}" type="presParOf" srcId="{B728FE56-9875-49E4-A9A5-706A4F8FAB34}" destId="{DF727FA1-3A6E-431D-93A4-8D8BF847AD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C3240-86E5-5944-926F-8A0F415F22F8}">
      <dsp:nvSpPr>
        <dsp:cNvPr id="0" name=""/>
        <dsp:cNvSpPr/>
      </dsp:nvSpPr>
      <dsp:spPr>
        <a:xfrm>
          <a:off x="0" y="176863"/>
          <a:ext cx="15773400"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i="0" kern="1200"/>
            <a:t>Usually retain markers of thyroid follicular cell differentiation</a:t>
          </a:r>
          <a:endParaRPr lang="en-US" sz="4800" kern="1200"/>
        </a:p>
      </dsp:txBody>
      <dsp:txXfrm>
        <a:off x="56201" y="233064"/>
        <a:ext cx="15660998" cy="1038877"/>
      </dsp:txXfrm>
    </dsp:sp>
    <dsp:sp modelId="{4D797994-C3FB-4B4B-A7E5-28DEE4FF1475}">
      <dsp:nvSpPr>
        <dsp:cNvPr id="0" name=""/>
        <dsp:cNvSpPr/>
      </dsp:nvSpPr>
      <dsp:spPr>
        <a:xfrm>
          <a:off x="0" y="1328143"/>
          <a:ext cx="1577340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805"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b="0" i="0" kern="1200"/>
            <a:t>Keratin, PAX8, TTF-1</a:t>
          </a:r>
          <a:endParaRPr lang="en-US" sz="3700" kern="1200"/>
        </a:p>
        <a:p>
          <a:pPr marL="285750" lvl="1" indent="-285750" algn="l" defTabSz="1644650">
            <a:lnSpc>
              <a:spcPct val="90000"/>
            </a:lnSpc>
            <a:spcBef>
              <a:spcPct val="0"/>
            </a:spcBef>
            <a:spcAft>
              <a:spcPct val="20000"/>
            </a:spcAft>
            <a:buChar char="•"/>
          </a:pPr>
          <a:r>
            <a:rPr lang="en-US" sz="3700" b="0" i="0" kern="1200"/>
            <a:t>Thyroglobulin may be reduced</a:t>
          </a:r>
          <a:endParaRPr lang="en-US" sz="3700" kern="1200"/>
        </a:p>
      </dsp:txBody>
      <dsp:txXfrm>
        <a:off x="0" y="1328143"/>
        <a:ext cx="15773400" cy="1291680"/>
      </dsp:txXfrm>
    </dsp:sp>
    <dsp:sp modelId="{05092EA4-5AAE-8E4D-849A-D9C9147EE618}">
      <dsp:nvSpPr>
        <dsp:cNvPr id="0" name=""/>
        <dsp:cNvSpPr/>
      </dsp:nvSpPr>
      <dsp:spPr>
        <a:xfrm>
          <a:off x="0" y="2619823"/>
          <a:ext cx="15773400"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i="0" kern="1200"/>
            <a:t>p53 may be positive but is not diagnostic</a:t>
          </a:r>
          <a:endParaRPr lang="en-US" sz="4800" kern="1200"/>
        </a:p>
      </dsp:txBody>
      <dsp:txXfrm>
        <a:off x="56201" y="2676024"/>
        <a:ext cx="15660998" cy="1038877"/>
      </dsp:txXfrm>
    </dsp:sp>
    <dsp:sp modelId="{0A19BF81-D945-9B40-952D-0474A702E69A}">
      <dsp:nvSpPr>
        <dsp:cNvPr id="0" name=""/>
        <dsp:cNvSpPr/>
      </dsp:nvSpPr>
      <dsp:spPr>
        <a:xfrm>
          <a:off x="0" y="3909343"/>
          <a:ext cx="15773400"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i="0" kern="1200"/>
            <a:t>Neuroendocrine markers and calcitonin negative</a:t>
          </a:r>
          <a:endParaRPr lang="en-US" sz="4800" kern="1200"/>
        </a:p>
      </dsp:txBody>
      <dsp:txXfrm>
        <a:off x="56201" y="3965544"/>
        <a:ext cx="15660998" cy="1038877"/>
      </dsp:txXfrm>
    </dsp:sp>
    <dsp:sp modelId="{F440DC62-A24E-8F4E-A328-CCF41CC66718}">
      <dsp:nvSpPr>
        <dsp:cNvPr id="0" name=""/>
        <dsp:cNvSpPr/>
      </dsp:nvSpPr>
      <dsp:spPr>
        <a:xfrm>
          <a:off x="0" y="5198863"/>
          <a:ext cx="15773400"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0" i="0" kern="1200"/>
            <a:t>Ki-67 proliferation index increased (10-30%)</a:t>
          </a:r>
          <a:endParaRPr lang="en-US" sz="4800" kern="1200"/>
        </a:p>
      </dsp:txBody>
      <dsp:txXfrm>
        <a:off x="56201" y="5255064"/>
        <a:ext cx="15660998" cy="1038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922CF-94C8-4FFF-B13E-7828C859D812}">
      <dsp:nvSpPr>
        <dsp:cNvPr id="0" name=""/>
        <dsp:cNvSpPr/>
      </dsp:nvSpPr>
      <dsp:spPr>
        <a:xfrm>
          <a:off x="0" y="235930"/>
          <a:ext cx="5514006" cy="3308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THE NEW: </a:t>
          </a:r>
          <a:r>
            <a:rPr lang="en-US" sz="4200" kern="1200" dirty="0"/>
            <a:t>MEN4, MEN5, AND MAFA-RELATED FAMILIAL INSULINOMATOSIS</a:t>
          </a:r>
        </a:p>
      </dsp:txBody>
      <dsp:txXfrm>
        <a:off x="0" y="235930"/>
        <a:ext cx="5514006" cy="3308403"/>
      </dsp:txXfrm>
    </dsp:sp>
    <dsp:sp modelId="{668DABC0-638A-4A3C-B796-667E4DE4E6A3}">
      <dsp:nvSpPr>
        <dsp:cNvPr id="0" name=""/>
        <dsp:cNvSpPr/>
      </dsp:nvSpPr>
      <dsp:spPr>
        <a:xfrm>
          <a:off x="6065407" y="235930"/>
          <a:ext cx="5514006" cy="3308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THE CLASSIC: </a:t>
          </a:r>
          <a:r>
            <a:rPr lang="en-US" sz="4200" kern="1200" dirty="0"/>
            <a:t>SDH-DEFICIENT TUMOR SYNDROME</a:t>
          </a:r>
        </a:p>
      </dsp:txBody>
      <dsp:txXfrm>
        <a:off x="6065407" y="235930"/>
        <a:ext cx="5514006" cy="3308403"/>
      </dsp:txXfrm>
    </dsp:sp>
    <dsp:sp modelId="{BD5E65E4-862B-4BD9-80FB-41F21DC880FF}">
      <dsp:nvSpPr>
        <dsp:cNvPr id="0" name=""/>
        <dsp:cNvSpPr/>
      </dsp:nvSpPr>
      <dsp:spPr>
        <a:xfrm>
          <a:off x="12130814" y="235930"/>
          <a:ext cx="5514006" cy="3308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THE TRENDY: </a:t>
          </a:r>
          <a:r>
            <a:rPr lang="en-US" sz="4200" kern="1200" dirty="0"/>
            <a:t>DICER1 SYNDROME AND RELATED TUMORS</a:t>
          </a:r>
        </a:p>
      </dsp:txBody>
      <dsp:txXfrm>
        <a:off x="12130814" y="235930"/>
        <a:ext cx="5514006" cy="3308403"/>
      </dsp:txXfrm>
    </dsp:sp>
    <dsp:sp modelId="{394A7406-4036-41F4-A9D6-B8F9CD90DE04}">
      <dsp:nvSpPr>
        <dsp:cNvPr id="0" name=""/>
        <dsp:cNvSpPr/>
      </dsp:nvSpPr>
      <dsp:spPr>
        <a:xfrm>
          <a:off x="3032703" y="4095735"/>
          <a:ext cx="5514006" cy="3308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dirty="0"/>
            <a:t>THE REFASHIONED: FAP - </a:t>
          </a:r>
          <a:r>
            <a:rPr lang="en-US" sz="4200" kern="1200" dirty="0"/>
            <a:t>CRIBRIFORM MORULAR THYROID CARCINOMA</a:t>
          </a:r>
        </a:p>
      </dsp:txBody>
      <dsp:txXfrm>
        <a:off x="3032703" y="4095735"/>
        <a:ext cx="5514006" cy="3308403"/>
      </dsp:txXfrm>
    </dsp:sp>
    <dsp:sp modelId="{9A0EE8D3-E8BF-401E-A9FB-68CE5658ADD0}">
      <dsp:nvSpPr>
        <dsp:cNvPr id="0" name=""/>
        <dsp:cNvSpPr/>
      </dsp:nvSpPr>
      <dsp:spPr>
        <a:xfrm>
          <a:off x="9098110" y="4095735"/>
          <a:ext cx="5514006" cy="33084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1" kern="1200"/>
            <a:t>THE ODD: </a:t>
          </a:r>
          <a:r>
            <a:rPr lang="en-US" sz="4200" kern="1200"/>
            <a:t>NONSYNDROMIC FAMILIAL FOLLICULAR CELL–DERIVED THYROID TUMORS</a:t>
          </a:r>
        </a:p>
      </dsp:txBody>
      <dsp:txXfrm>
        <a:off x="9098110" y="4095735"/>
        <a:ext cx="5514006" cy="3308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B8F16-8C7B-447B-94A7-55FF0622DFA4}">
      <dsp:nvSpPr>
        <dsp:cNvPr id="0" name=""/>
        <dsp:cNvSpPr/>
      </dsp:nvSpPr>
      <dsp:spPr>
        <a:xfrm>
          <a:off x="2108" y="984892"/>
          <a:ext cx="7401655" cy="470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4176E-D1BD-4B35-814A-4048583267E0}">
      <dsp:nvSpPr>
        <dsp:cNvPr id="0" name=""/>
        <dsp:cNvSpPr/>
      </dsp:nvSpPr>
      <dsp:spPr>
        <a:xfrm>
          <a:off x="824514" y="1766178"/>
          <a:ext cx="7401655" cy="47000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kern="1200" dirty="0"/>
            <a:t>The familial development of some cancers was described more than a century ago</a:t>
          </a:r>
          <a:endParaRPr lang="en-US" sz="3600" kern="1200" dirty="0"/>
        </a:p>
      </dsp:txBody>
      <dsp:txXfrm>
        <a:off x="962174" y="1903838"/>
        <a:ext cx="7126335" cy="4424731"/>
      </dsp:txXfrm>
    </dsp:sp>
    <dsp:sp modelId="{5D2B35BC-504A-420A-AFCD-12FE8A91988E}">
      <dsp:nvSpPr>
        <dsp:cNvPr id="0" name=""/>
        <dsp:cNvSpPr/>
      </dsp:nvSpPr>
      <dsp:spPr>
        <a:xfrm>
          <a:off x="9048576" y="984892"/>
          <a:ext cx="7401655" cy="47000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1BCFAE-0ABA-428E-9B57-5E2CF86520FC}">
      <dsp:nvSpPr>
        <dsp:cNvPr id="0" name=""/>
        <dsp:cNvSpPr/>
      </dsp:nvSpPr>
      <dsp:spPr>
        <a:xfrm>
          <a:off x="9870982" y="1766178"/>
          <a:ext cx="7401655" cy="470005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b="0" i="0" kern="1200" dirty="0"/>
            <a:t>The number and knowledge of these syndromes have rapidly increased with the advent and widespread use of molecular diagnostics, which currently dominate clinical oncologic practice</a:t>
          </a:r>
          <a:endParaRPr lang="en-US" sz="4200" kern="1200" dirty="0"/>
        </a:p>
      </dsp:txBody>
      <dsp:txXfrm>
        <a:off x="10008642" y="1903838"/>
        <a:ext cx="7126335" cy="44247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E42A9-892B-45D8-B231-4BDFB299E296}">
      <dsp:nvSpPr>
        <dsp:cNvPr id="0" name=""/>
        <dsp:cNvSpPr/>
      </dsp:nvSpPr>
      <dsp:spPr>
        <a:xfrm>
          <a:off x="82" y="298248"/>
          <a:ext cx="7909868" cy="139346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GB" sz="3700" i="1" kern="1200" dirty="0"/>
            <a:t>Familial Follicular Cell or Non-Medullary Thyroid Carcinoma: </a:t>
          </a:r>
          <a:r>
            <a:rPr lang="en-US" sz="3700" b="1" i="1" kern="1200" dirty="0"/>
            <a:t>FNMTC </a:t>
          </a:r>
          <a:endParaRPr lang="en-US" sz="3700" i="1" kern="1200" dirty="0"/>
        </a:p>
      </dsp:txBody>
      <dsp:txXfrm>
        <a:off x="82" y="298248"/>
        <a:ext cx="7909868" cy="1393466"/>
      </dsp:txXfrm>
    </dsp:sp>
    <dsp:sp modelId="{09165AA3-4ACC-4B43-A361-A8740C8424E3}">
      <dsp:nvSpPr>
        <dsp:cNvPr id="0" name=""/>
        <dsp:cNvSpPr/>
      </dsp:nvSpPr>
      <dsp:spPr>
        <a:xfrm>
          <a:off x="82" y="1691714"/>
          <a:ext cx="7909868" cy="436729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kern="1200" dirty="0"/>
            <a:t>Further subdivided into 2 subgroups</a:t>
          </a:r>
        </a:p>
        <a:p>
          <a:pPr marL="571500" lvl="2" indent="-285750" algn="l" defTabSz="1644650">
            <a:lnSpc>
              <a:spcPct val="90000"/>
            </a:lnSpc>
            <a:spcBef>
              <a:spcPct val="0"/>
            </a:spcBef>
            <a:spcAft>
              <a:spcPct val="15000"/>
            </a:spcAft>
            <a:buChar char="•"/>
          </a:pPr>
          <a:r>
            <a:rPr lang="en-US" sz="3700" kern="1200" dirty="0"/>
            <a:t>Familial tumor syndromes characterized by predominance of nonthyroidal tumors</a:t>
          </a:r>
        </a:p>
        <a:p>
          <a:pPr marL="571500" lvl="2" indent="-285750" algn="l" defTabSz="1644650">
            <a:lnSpc>
              <a:spcPct val="90000"/>
            </a:lnSpc>
            <a:spcBef>
              <a:spcPct val="0"/>
            </a:spcBef>
            <a:spcAft>
              <a:spcPct val="15000"/>
            </a:spcAft>
            <a:buChar char="•"/>
          </a:pPr>
          <a:r>
            <a:rPr lang="en-US" sz="3700" kern="1200"/>
            <a:t>Familial tumor syndromes characterized by predominance of nonmedullary thyroid carcinoma</a:t>
          </a:r>
        </a:p>
      </dsp:txBody>
      <dsp:txXfrm>
        <a:off x="82" y="1691714"/>
        <a:ext cx="7909868" cy="4367295"/>
      </dsp:txXfrm>
    </dsp:sp>
    <dsp:sp modelId="{1EE1670D-5B2E-464C-9204-7DE7B4907702}">
      <dsp:nvSpPr>
        <dsp:cNvPr id="0" name=""/>
        <dsp:cNvSpPr/>
      </dsp:nvSpPr>
      <dsp:spPr>
        <a:xfrm>
          <a:off x="9017332" y="298248"/>
          <a:ext cx="7909868" cy="1393466"/>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GB" sz="3700" i="1" kern="1200"/>
            <a:t>Familial Medullary Thyroid Carcinoma: </a:t>
          </a:r>
          <a:r>
            <a:rPr lang="en-US" sz="3700" b="1" i="1" kern="1200"/>
            <a:t>FMTC</a:t>
          </a:r>
          <a:endParaRPr lang="en-US" sz="3700" i="1" kern="1200"/>
        </a:p>
      </dsp:txBody>
      <dsp:txXfrm>
        <a:off x="9017332" y="298248"/>
        <a:ext cx="7909868" cy="1393466"/>
      </dsp:txXfrm>
    </dsp:sp>
    <dsp:sp modelId="{F80726F9-2934-406F-8576-28BA03FF9E56}">
      <dsp:nvSpPr>
        <dsp:cNvPr id="0" name=""/>
        <dsp:cNvSpPr/>
      </dsp:nvSpPr>
      <dsp:spPr>
        <a:xfrm>
          <a:off x="9017332" y="1691714"/>
          <a:ext cx="7909868" cy="436729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kern="1200"/>
            <a:t>Occurs in 3 distinct settings</a:t>
          </a:r>
        </a:p>
        <a:p>
          <a:pPr marL="571500" lvl="2" indent="-285750" algn="l" defTabSz="1644650">
            <a:lnSpc>
              <a:spcPct val="90000"/>
            </a:lnSpc>
            <a:spcBef>
              <a:spcPct val="0"/>
            </a:spcBef>
            <a:spcAft>
              <a:spcPct val="15000"/>
            </a:spcAft>
            <a:buChar char="•"/>
          </a:pPr>
          <a:r>
            <a:rPr lang="en-US" sz="3700" kern="1200"/>
            <a:t>FMTC (medullary thyroid carcinoma-only syndrome)</a:t>
          </a:r>
        </a:p>
        <a:p>
          <a:pPr marL="571500" lvl="2" indent="-285750" algn="l" defTabSz="1644650">
            <a:lnSpc>
              <a:spcPct val="90000"/>
            </a:lnSpc>
            <a:spcBef>
              <a:spcPct val="0"/>
            </a:spcBef>
            <a:spcAft>
              <a:spcPct val="15000"/>
            </a:spcAft>
            <a:buChar char="•"/>
          </a:pPr>
          <a:r>
            <a:rPr lang="en-US" sz="3700" kern="1200"/>
            <a:t>Multiple endocrine neoplasia 2A (MEN2A)</a:t>
          </a:r>
        </a:p>
        <a:p>
          <a:pPr marL="571500" lvl="2" indent="-285750" algn="l" defTabSz="1644650">
            <a:lnSpc>
              <a:spcPct val="90000"/>
            </a:lnSpc>
            <a:spcBef>
              <a:spcPct val="0"/>
            </a:spcBef>
            <a:spcAft>
              <a:spcPct val="15000"/>
            </a:spcAft>
            <a:buChar char="•"/>
          </a:pPr>
          <a:r>
            <a:rPr lang="en-US" sz="3700" kern="1200"/>
            <a:t>Multiple endocrine neoplasia 2B (MEN2B)</a:t>
          </a:r>
        </a:p>
      </dsp:txBody>
      <dsp:txXfrm>
        <a:off x="9017332" y="1691714"/>
        <a:ext cx="7909868" cy="4367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9A0DD-7863-497D-9E02-A13B916E0454}">
      <dsp:nvSpPr>
        <dsp:cNvPr id="0" name=""/>
        <dsp:cNvSpPr/>
      </dsp:nvSpPr>
      <dsp:spPr>
        <a:xfrm>
          <a:off x="1071562" y="2615"/>
          <a:ext cx="5045273" cy="302716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Most tumors are indistinguishable from sporadic </a:t>
          </a:r>
        </a:p>
      </dsp:txBody>
      <dsp:txXfrm>
        <a:off x="1071562" y="2615"/>
        <a:ext cx="5045273" cy="3027164"/>
      </dsp:txXfrm>
    </dsp:sp>
    <dsp:sp modelId="{7656143A-FFAD-4980-8130-5AB6CBE1B73F}">
      <dsp:nvSpPr>
        <dsp:cNvPr id="0" name=""/>
        <dsp:cNvSpPr/>
      </dsp:nvSpPr>
      <dsp:spPr>
        <a:xfrm>
          <a:off x="6621363" y="2615"/>
          <a:ext cx="5045273" cy="3027164"/>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FNMTC know to be more aggressive</a:t>
          </a:r>
        </a:p>
      </dsp:txBody>
      <dsp:txXfrm>
        <a:off x="6621363" y="2615"/>
        <a:ext cx="5045273" cy="3027164"/>
      </dsp:txXfrm>
    </dsp:sp>
    <dsp:sp modelId="{CBB7EFE3-65C0-485C-A795-43D41AC51D1C}">
      <dsp:nvSpPr>
        <dsp:cNvPr id="0" name=""/>
        <dsp:cNvSpPr/>
      </dsp:nvSpPr>
      <dsp:spPr>
        <a:xfrm>
          <a:off x="12171164" y="2615"/>
          <a:ext cx="5045273" cy="3027164"/>
        </a:xfrm>
        <a:prstGeom prst="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FNMTC has a high incidence of multifocality</a:t>
          </a:r>
        </a:p>
      </dsp:txBody>
      <dsp:txXfrm>
        <a:off x="12171164" y="2615"/>
        <a:ext cx="5045273" cy="3027164"/>
      </dsp:txXfrm>
    </dsp:sp>
    <dsp:sp modelId="{CF3A24AA-226C-4332-A0F0-AB13706E51A3}">
      <dsp:nvSpPr>
        <dsp:cNvPr id="0" name=""/>
        <dsp:cNvSpPr/>
      </dsp:nvSpPr>
      <dsp:spPr>
        <a:xfrm>
          <a:off x="1071562" y="3534306"/>
          <a:ext cx="5045273" cy="3027164"/>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Association with multiple benign nodules</a:t>
          </a:r>
        </a:p>
      </dsp:txBody>
      <dsp:txXfrm>
        <a:off x="1071562" y="3534306"/>
        <a:ext cx="5045273" cy="3027164"/>
      </dsp:txXfrm>
    </dsp:sp>
    <dsp:sp modelId="{3891251B-A949-4080-AC8D-DB7457BE1C26}">
      <dsp:nvSpPr>
        <dsp:cNvPr id="0" name=""/>
        <dsp:cNvSpPr/>
      </dsp:nvSpPr>
      <dsp:spPr>
        <a:xfrm>
          <a:off x="6621363" y="3534306"/>
          <a:ext cx="5045273" cy="3027164"/>
        </a:xfrm>
        <a:prstGeom prst="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Recurrence rates may be about twice as high for FNMTC as they are for sporadic NMTC </a:t>
          </a:r>
        </a:p>
      </dsp:txBody>
      <dsp:txXfrm>
        <a:off x="6621363" y="3534306"/>
        <a:ext cx="5045273" cy="3027164"/>
      </dsp:txXfrm>
    </dsp:sp>
    <dsp:sp modelId="{20B2A535-676F-4406-BBE3-DCAEDA8C039B}">
      <dsp:nvSpPr>
        <dsp:cNvPr id="0" name=""/>
        <dsp:cNvSpPr/>
      </dsp:nvSpPr>
      <dsp:spPr>
        <a:xfrm>
          <a:off x="12171164" y="3534306"/>
          <a:ext cx="5045273" cy="3027164"/>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Shorter disease free survival</a:t>
          </a:r>
        </a:p>
      </dsp:txBody>
      <dsp:txXfrm>
        <a:off x="12171164" y="3534306"/>
        <a:ext cx="5045273" cy="3027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C7317-45AF-4A18-B6F0-8BBBC85E870F}">
      <dsp:nvSpPr>
        <dsp:cNvPr id="0" name=""/>
        <dsp:cNvSpPr/>
      </dsp:nvSpPr>
      <dsp:spPr>
        <a:xfrm>
          <a:off x="89" y="42300"/>
          <a:ext cx="8545710" cy="1940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76936" tIns="215392" rIns="376936" bIns="215392" numCol="1" spcCol="1270" anchor="ctr" anchorCtr="0">
          <a:noAutofit/>
        </a:bodyPr>
        <a:lstStyle/>
        <a:p>
          <a:pPr marL="0" lvl="0" indent="0" algn="ctr" defTabSz="2355850">
            <a:lnSpc>
              <a:spcPct val="90000"/>
            </a:lnSpc>
            <a:spcBef>
              <a:spcPct val="0"/>
            </a:spcBef>
            <a:spcAft>
              <a:spcPct val="35000"/>
            </a:spcAft>
            <a:buNone/>
          </a:pPr>
          <a:r>
            <a:rPr lang="en-US" sz="5300" kern="1200" dirty="0"/>
            <a:t>Sporadic follicular cell-derived carcinoma:</a:t>
          </a:r>
        </a:p>
      </dsp:txBody>
      <dsp:txXfrm>
        <a:off x="89" y="42300"/>
        <a:ext cx="8545710" cy="1940249"/>
      </dsp:txXfrm>
    </dsp:sp>
    <dsp:sp modelId="{DCB5AD9F-6B1C-4402-8D59-B682CEFA41BC}">
      <dsp:nvSpPr>
        <dsp:cNvPr id="0" name=""/>
        <dsp:cNvSpPr/>
      </dsp:nvSpPr>
      <dsp:spPr>
        <a:xfrm>
          <a:off x="89" y="1982550"/>
          <a:ext cx="8545710" cy="458277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2702" tIns="282702" rIns="376936" bIns="424053" numCol="1" spcCol="1270" anchor="t" anchorCtr="0">
          <a:noAutofit/>
        </a:bodyPr>
        <a:lstStyle/>
        <a:p>
          <a:pPr marL="285750" lvl="1" indent="-285750" algn="l" defTabSz="2355850">
            <a:lnSpc>
              <a:spcPct val="90000"/>
            </a:lnSpc>
            <a:spcBef>
              <a:spcPct val="0"/>
            </a:spcBef>
            <a:spcAft>
              <a:spcPct val="15000"/>
            </a:spcAft>
            <a:buChar char="•"/>
          </a:pPr>
          <a:r>
            <a:rPr lang="en-US" sz="5300" kern="1200" dirty="0"/>
            <a:t>Usually single</a:t>
          </a:r>
        </a:p>
        <a:p>
          <a:pPr marL="285750" lvl="1" indent="-285750" algn="l" defTabSz="2355850">
            <a:lnSpc>
              <a:spcPct val="90000"/>
            </a:lnSpc>
            <a:spcBef>
              <a:spcPct val="0"/>
            </a:spcBef>
            <a:spcAft>
              <a:spcPct val="15000"/>
            </a:spcAft>
            <a:buChar char="•"/>
          </a:pPr>
          <a:r>
            <a:rPr lang="en-US" sz="5300" kern="1200" dirty="0"/>
            <a:t>Background thyroid normal</a:t>
          </a:r>
        </a:p>
      </dsp:txBody>
      <dsp:txXfrm>
        <a:off x="89" y="1982550"/>
        <a:ext cx="8545710" cy="4582777"/>
      </dsp:txXfrm>
    </dsp:sp>
    <dsp:sp modelId="{2B6344B8-1346-428F-96ED-EFCEE813E44F}">
      <dsp:nvSpPr>
        <dsp:cNvPr id="0" name=""/>
        <dsp:cNvSpPr/>
      </dsp:nvSpPr>
      <dsp:spPr>
        <a:xfrm>
          <a:off x="9742199" y="42300"/>
          <a:ext cx="8545710" cy="1940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376936" tIns="215392" rIns="376936" bIns="215392" numCol="1" spcCol="1270" anchor="ctr" anchorCtr="0">
          <a:noAutofit/>
        </a:bodyPr>
        <a:lstStyle/>
        <a:p>
          <a:pPr marL="0" lvl="0" indent="0" algn="ctr" defTabSz="2355850">
            <a:lnSpc>
              <a:spcPct val="90000"/>
            </a:lnSpc>
            <a:spcBef>
              <a:spcPct val="0"/>
            </a:spcBef>
            <a:spcAft>
              <a:spcPct val="35000"/>
            </a:spcAft>
            <a:buNone/>
          </a:pPr>
          <a:r>
            <a:rPr lang="en-US" sz="5300" kern="1200" dirty="0"/>
            <a:t>Familial follicular cell-derived carcinoma:</a:t>
          </a:r>
        </a:p>
      </dsp:txBody>
      <dsp:txXfrm>
        <a:off x="9742199" y="42300"/>
        <a:ext cx="8545710" cy="1940249"/>
      </dsp:txXfrm>
    </dsp:sp>
    <dsp:sp modelId="{EDC4D488-66A2-43ED-A735-AA6257403A6C}">
      <dsp:nvSpPr>
        <dsp:cNvPr id="0" name=""/>
        <dsp:cNvSpPr/>
      </dsp:nvSpPr>
      <dsp:spPr>
        <a:xfrm>
          <a:off x="9742199" y="1982550"/>
          <a:ext cx="8545710" cy="4582777"/>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2702" tIns="282702" rIns="376936" bIns="424053" numCol="1" spcCol="1270" anchor="t" anchorCtr="0">
          <a:noAutofit/>
        </a:bodyPr>
        <a:lstStyle/>
        <a:p>
          <a:pPr marL="285750" lvl="1" indent="-285750" algn="l" defTabSz="2355850">
            <a:lnSpc>
              <a:spcPct val="90000"/>
            </a:lnSpc>
            <a:spcBef>
              <a:spcPct val="0"/>
            </a:spcBef>
            <a:spcAft>
              <a:spcPct val="15000"/>
            </a:spcAft>
            <a:buChar char="•"/>
          </a:pPr>
          <a:r>
            <a:rPr lang="en-US" sz="5300" kern="1200" dirty="0"/>
            <a:t>Single or multicentric</a:t>
          </a:r>
        </a:p>
        <a:p>
          <a:pPr marL="285750" lvl="1" indent="-285750" algn="l" defTabSz="2355850">
            <a:lnSpc>
              <a:spcPct val="90000"/>
            </a:lnSpc>
            <a:spcBef>
              <a:spcPct val="0"/>
            </a:spcBef>
            <a:spcAft>
              <a:spcPct val="15000"/>
            </a:spcAft>
            <a:buChar char="•"/>
          </a:pPr>
          <a:r>
            <a:rPr lang="en-US" sz="5300" kern="1200" dirty="0"/>
            <a:t>Background thyroid with lymphocytic thyroiditis and with other follicular         cell neoplasms</a:t>
          </a:r>
        </a:p>
      </dsp:txBody>
      <dsp:txXfrm>
        <a:off x="9742199" y="1982550"/>
        <a:ext cx="8545710" cy="4582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9CEE5-0618-4742-95E4-4B5DE6CFB72D}">
      <dsp:nvSpPr>
        <dsp:cNvPr id="0" name=""/>
        <dsp:cNvSpPr/>
      </dsp:nvSpPr>
      <dsp:spPr>
        <a:xfrm>
          <a:off x="0" y="545656"/>
          <a:ext cx="5143499" cy="49733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71F144E-654C-43F3-A3EA-2E42A21C9982}">
      <dsp:nvSpPr>
        <dsp:cNvPr id="0" name=""/>
        <dsp:cNvSpPr/>
      </dsp:nvSpPr>
      <dsp:spPr>
        <a:xfrm>
          <a:off x="571500" y="1088581"/>
          <a:ext cx="5143499" cy="4973390"/>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i="1" kern="1200" dirty="0">
              <a:solidFill>
                <a:srgbClr val="002060"/>
              </a:solidFill>
            </a:rPr>
            <a:t>1. Early onset or wrong age: </a:t>
          </a:r>
          <a:r>
            <a:rPr lang="en-US" sz="3500" i="0" kern="1200" dirty="0"/>
            <a:t>Early onset of PTC </a:t>
          </a:r>
        </a:p>
        <a:p>
          <a:pPr marL="0" lvl="0" indent="0" algn="ctr" defTabSz="1555750">
            <a:lnSpc>
              <a:spcPct val="90000"/>
            </a:lnSpc>
            <a:spcBef>
              <a:spcPct val="0"/>
            </a:spcBef>
            <a:spcAft>
              <a:spcPct val="35000"/>
            </a:spcAft>
            <a:buNone/>
          </a:pPr>
          <a:r>
            <a:rPr lang="en-US" sz="3500" i="1" kern="1200" dirty="0">
              <a:solidFill>
                <a:srgbClr val="002060"/>
              </a:solidFill>
            </a:rPr>
            <a:t>2. Wrong gender: </a:t>
          </a:r>
          <a:r>
            <a:rPr lang="en-US" sz="3500" i="0" kern="1200" dirty="0"/>
            <a:t>Thyroid diseases in men</a:t>
          </a:r>
        </a:p>
        <a:p>
          <a:pPr marL="0" lvl="0" indent="0" algn="ctr" defTabSz="1555750">
            <a:lnSpc>
              <a:spcPct val="90000"/>
            </a:lnSpc>
            <a:spcBef>
              <a:spcPct val="0"/>
            </a:spcBef>
            <a:spcAft>
              <a:spcPct val="35000"/>
            </a:spcAft>
            <a:buNone/>
          </a:pPr>
          <a:r>
            <a:rPr lang="en-US" sz="3500" i="1" kern="1200" dirty="0">
              <a:solidFill>
                <a:srgbClr val="002060"/>
              </a:solidFill>
            </a:rPr>
            <a:t>3. Bilateral: </a:t>
          </a:r>
          <a:r>
            <a:rPr lang="en-US" sz="3500" i="0" kern="1200" dirty="0">
              <a:solidFill>
                <a:schemeClr val="tx1"/>
              </a:solidFill>
            </a:rPr>
            <a:t>MTC </a:t>
          </a:r>
        </a:p>
      </dsp:txBody>
      <dsp:txXfrm>
        <a:off x="717166" y="1234247"/>
        <a:ext cx="4852167" cy="4682058"/>
      </dsp:txXfrm>
    </dsp:sp>
    <dsp:sp modelId="{8F9CF8A9-E12D-4988-8421-292AF4EB69F3}">
      <dsp:nvSpPr>
        <dsp:cNvPr id="0" name=""/>
        <dsp:cNvSpPr/>
      </dsp:nvSpPr>
      <dsp:spPr>
        <a:xfrm>
          <a:off x="6286500" y="545656"/>
          <a:ext cx="5143499" cy="49733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9597CB-391E-42B3-9FDA-F3791DDDDA0B}">
      <dsp:nvSpPr>
        <dsp:cNvPr id="0" name=""/>
        <dsp:cNvSpPr/>
      </dsp:nvSpPr>
      <dsp:spPr>
        <a:xfrm>
          <a:off x="6858000" y="1088581"/>
          <a:ext cx="5143499" cy="4973390"/>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i="1" kern="1200" dirty="0">
              <a:solidFill>
                <a:srgbClr val="002060"/>
              </a:solidFill>
            </a:rPr>
            <a:t>4. Specific histological pattern: </a:t>
          </a:r>
          <a:r>
            <a:rPr lang="en-US" sz="3500" i="0" kern="1200" dirty="0">
              <a:solidFill>
                <a:schemeClr val="tx1"/>
              </a:solidFill>
            </a:rPr>
            <a:t>Cribriform Morular Carcinoma</a:t>
          </a:r>
        </a:p>
        <a:p>
          <a:pPr marL="0" lvl="0" indent="0" algn="ctr" defTabSz="1555750">
            <a:lnSpc>
              <a:spcPct val="90000"/>
            </a:lnSpc>
            <a:spcBef>
              <a:spcPct val="0"/>
            </a:spcBef>
            <a:spcAft>
              <a:spcPct val="35000"/>
            </a:spcAft>
            <a:buNone/>
          </a:pPr>
          <a:r>
            <a:rPr lang="en-US" sz="3500" i="1" kern="1200" dirty="0">
              <a:solidFill>
                <a:srgbClr val="002060"/>
              </a:solidFill>
            </a:rPr>
            <a:t>5. Genotype specific histology: </a:t>
          </a:r>
          <a:r>
            <a:rPr lang="en-US" sz="3500" i="0" kern="1200" dirty="0">
              <a:solidFill>
                <a:schemeClr val="tx1"/>
              </a:solidFill>
            </a:rPr>
            <a:t>PTEN-negative tumors</a:t>
          </a:r>
        </a:p>
        <a:p>
          <a:pPr marL="0" lvl="0" indent="0" algn="ctr" defTabSz="1555750">
            <a:lnSpc>
              <a:spcPct val="90000"/>
            </a:lnSpc>
            <a:spcBef>
              <a:spcPct val="0"/>
            </a:spcBef>
            <a:spcAft>
              <a:spcPct val="35000"/>
            </a:spcAft>
            <a:buNone/>
          </a:pPr>
          <a:r>
            <a:rPr lang="en-US" sz="3500" i="1" kern="1200" dirty="0">
              <a:solidFill>
                <a:schemeClr val="accent1">
                  <a:lumMod val="50000"/>
                </a:schemeClr>
              </a:solidFill>
            </a:rPr>
            <a:t>6. Multiple diverse lesions: </a:t>
          </a:r>
          <a:r>
            <a:rPr lang="en-US" sz="3500" i="0" kern="1200" dirty="0">
              <a:solidFill>
                <a:schemeClr val="tx1"/>
              </a:solidFill>
            </a:rPr>
            <a:t>PTEN, DICER1</a:t>
          </a:r>
        </a:p>
      </dsp:txBody>
      <dsp:txXfrm>
        <a:off x="7003666" y="1234247"/>
        <a:ext cx="4852167" cy="4682058"/>
      </dsp:txXfrm>
    </dsp:sp>
    <dsp:sp modelId="{231402A0-D670-4882-916F-7C9BAD82188A}">
      <dsp:nvSpPr>
        <dsp:cNvPr id="0" name=""/>
        <dsp:cNvSpPr/>
      </dsp:nvSpPr>
      <dsp:spPr>
        <a:xfrm>
          <a:off x="12573000" y="545656"/>
          <a:ext cx="5143499" cy="49733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8DBC785-B810-42C3-A494-5247045735C4}">
      <dsp:nvSpPr>
        <dsp:cNvPr id="0" name=""/>
        <dsp:cNvSpPr/>
      </dsp:nvSpPr>
      <dsp:spPr>
        <a:xfrm>
          <a:off x="13144500" y="1088581"/>
          <a:ext cx="5143499" cy="4973390"/>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i="1" kern="1200" dirty="0">
              <a:solidFill>
                <a:srgbClr val="002060"/>
              </a:solidFill>
            </a:rPr>
            <a:t>7. Multifocal: </a:t>
          </a:r>
          <a:r>
            <a:rPr lang="en-US" sz="3500" i="0" kern="1200" dirty="0">
              <a:solidFill>
                <a:schemeClr val="tx1"/>
              </a:solidFill>
            </a:rPr>
            <a:t>Multiple thyroid tumors FNMTC</a:t>
          </a:r>
        </a:p>
        <a:p>
          <a:pPr marL="0" lvl="0" indent="0" algn="ctr" defTabSz="1555750">
            <a:lnSpc>
              <a:spcPct val="90000"/>
            </a:lnSpc>
            <a:spcBef>
              <a:spcPct val="0"/>
            </a:spcBef>
            <a:spcAft>
              <a:spcPct val="35000"/>
            </a:spcAft>
            <a:buNone/>
          </a:pPr>
          <a:r>
            <a:rPr lang="en-US" sz="3500" i="1" kern="1200" dirty="0">
              <a:solidFill>
                <a:srgbClr val="002060"/>
              </a:solidFill>
            </a:rPr>
            <a:t>8. Precursor lesions:</a:t>
          </a:r>
          <a:r>
            <a:rPr lang="en-US" sz="3500" i="0" kern="1200" dirty="0">
              <a:solidFill>
                <a:schemeClr val="tx1"/>
              </a:solidFill>
            </a:rPr>
            <a:t> C cell hyperplasia/MTC</a:t>
          </a:r>
        </a:p>
        <a:p>
          <a:pPr marL="0" lvl="0" indent="0" algn="ctr" defTabSz="1555750">
            <a:lnSpc>
              <a:spcPct val="90000"/>
            </a:lnSpc>
            <a:spcBef>
              <a:spcPct val="0"/>
            </a:spcBef>
            <a:spcAft>
              <a:spcPct val="35000"/>
            </a:spcAft>
            <a:buNone/>
          </a:pPr>
          <a:r>
            <a:rPr lang="en-US" sz="3500" i="1" kern="1200" dirty="0">
              <a:solidFill>
                <a:srgbClr val="002060"/>
              </a:solidFill>
            </a:rPr>
            <a:t>9. Specific combinations of tumors: </a:t>
          </a:r>
          <a:r>
            <a:rPr lang="en-US" sz="3500" i="0" kern="1200" dirty="0">
              <a:solidFill>
                <a:schemeClr val="tx1"/>
              </a:solidFill>
            </a:rPr>
            <a:t>PPB, CN, PTC</a:t>
          </a:r>
        </a:p>
      </dsp:txBody>
      <dsp:txXfrm>
        <a:off x="13290166" y="1234247"/>
        <a:ext cx="4852167" cy="46820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1FF477-4156-4F70-9798-E6083C5093B7}"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6BF2F-7D71-40E9-8476-7D83D46CC02C}" type="slidenum">
              <a:rPr lang="en-US" smtClean="0"/>
              <a:t>‹nº›</a:t>
            </a:fld>
            <a:endParaRPr lang="en-US"/>
          </a:p>
        </p:txBody>
      </p:sp>
    </p:spTree>
    <p:extLst>
      <p:ext uri="{BB962C8B-B14F-4D97-AF65-F5344CB8AC3E}">
        <p14:creationId xmlns:p14="http://schemas.microsoft.com/office/powerpoint/2010/main" val="22336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DICER1 centripetal hyperplasia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90B31-09BF-46BF-952E-7370C27810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8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90B31-09BF-46BF-952E-7370C27810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91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S21 43121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90B31-09BF-46BF-952E-7370C27810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2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S21 43121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090B31-09BF-46BF-952E-7370C27810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71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Unicode MS" panose="020B0604020202020204" pitchFamily="34" charset="-128"/>
                <a:ea typeface="ＭＳ Ｐゴシック" panose="020B0600070205080204" pitchFamily="34" charset="-128"/>
              </a:defRPr>
            </a:lvl1pPr>
            <a:lvl2pPr marL="755283" indent="-290493" eaLnBrk="0" hangingPunct="0">
              <a:defRPr sz="2400" b="1">
                <a:solidFill>
                  <a:schemeClr val="tx1"/>
                </a:solidFill>
                <a:latin typeface="Arial Unicode MS" panose="020B0604020202020204" pitchFamily="34" charset="-128"/>
                <a:ea typeface="ＭＳ Ｐゴシック" panose="020B0600070205080204" pitchFamily="34" charset="-128"/>
              </a:defRPr>
            </a:lvl2pPr>
            <a:lvl3pPr marL="1161974" indent="-232395" eaLnBrk="0" hangingPunct="0">
              <a:defRPr sz="2400" b="1">
                <a:solidFill>
                  <a:schemeClr val="tx1"/>
                </a:solidFill>
                <a:latin typeface="Arial Unicode MS" panose="020B0604020202020204" pitchFamily="34" charset="-128"/>
                <a:ea typeface="ＭＳ Ｐゴシック" panose="020B0600070205080204" pitchFamily="34" charset="-128"/>
              </a:defRPr>
            </a:lvl3pPr>
            <a:lvl4pPr marL="1626763" indent="-232395" eaLnBrk="0" hangingPunct="0">
              <a:defRPr sz="2400" b="1">
                <a:solidFill>
                  <a:schemeClr val="tx1"/>
                </a:solidFill>
                <a:latin typeface="Arial Unicode MS" panose="020B0604020202020204" pitchFamily="34" charset="-128"/>
                <a:ea typeface="ＭＳ Ｐゴシック" panose="020B0600070205080204" pitchFamily="34" charset="-128"/>
              </a:defRPr>
            </a:lvl4pPr>
            <a:lvl5pPr marL="2091553" indent="-232395" eaLnBrk="0" hangingPunct="0">
              <a:defRPr sz="2400" b="1">
                <a:solidFill>
                  <a:schemeClr val="tx1"/>
                </a:solidFill>
                <a:latin typeface="Arial Unicode MS" panose="020B0604020202020204" pitchFamily="34" charset="-128"/>
                <a:ea typeface="ＭＳ Ｐゴシック" panose="020B0600070205080204" pitchFamily="34" charset="-128"/>
              </a:defRPr>
            </a:lvl5pPr>
            <a:lvl6pPr marL="2556342" indent="-232395" algn="ctr" eaLnBrk="0" fontAlgn="base" hangingPunct="0">
              <a:spcBef>
                <a:spcPct val="0"/>
              </a:spcBef>
              <a:spcAft>
                <a:spcPct val="0"/>
              </a:spcAft>
              <a:defRPr sz="2400" b="1">
                <a:solidFill>
                  <a:schemeClr val="tx1"/>
                </a:solidFill>
                <a:latin typeface="Arial Unicode MS" panose="020B0604020202020204" pitchFamily="34" charset="-128"/>
                <a:ea typeface="ＭＳ Ｐゴシック" panose="020B0600070205080204" pitchFamily="34" charset="-128"/>
              </a:defRPr>
            </a:lvl6pPr>
            <a:lvl7pPr marL="3021132" indent="-232395" algn="ctr" eaLnBrk="0" fontAlgn="base" hangingPunct="0">
              <a:spcBef>
                <a:spcPct val="0"/>
              </a:spcBef>
              <a:spcAft>
                <a:spcPct val="0"/>
              </a:spcAft>
              <a:defRPr sz="2400" b="1">
                <a:solidFill>
                  <a:schemeClr val="tx1"/>
                </a:solidFill>
                <a:latin typeface="Arial Unicode MS" panose="020B0604020202020204" pitchFamily="34" charset="-128"/>
                <a:ea typeface="ＭＳ Ｐゴシック" panose="020B0600070205080204" pitchFamily="34" charset="-128"/>
              </a:defRPr>
            </a:lvl7pPr>
            <a:lvl8pPr marL="3485921" indent="-232395" algn="ctr" eaLnBrk="0" fontAlgn="base" hangingPunct="0">
              <a:spcBef>
                <a:spcPct val="0"/>
              </a:spcBef>
              <a:spcAft>
                <a:spcPct val="0"/>
              </a:spcAft>
              <a:defRPr sz="2400" b="1">
                <a:solidFill>
                  <a:schemeClr val="tx1"/>
                </a:solidFill>
                <a:latin typeface="Arial Unicode MS" panose="020B0604020202020204" pitchFamily="34" charset="-128"/>
                <a:ea typeface="ＭＳ Ｐゴシック" panose="020B0600070205080204" pitchFamily="34" charset="-128"/>
              </a:defRPr>
            </a:lvl8pPr>
            <a:lvl9pPr marL="3950711" indent="-232395" algn="ctr" eaLnBrk="0" fontAlgn="base" hangingPunct="0">
              <a:spcBef>
                <a:spcPct val="0"/>
              </a:spcBef>
              <a:spcAft>
                <a:spcPct val="0"/>
              </a:spcAft>
              <a:defRPr sz="2400" b="1">
                <a:solidFill>
                  <a:schemeClr val="tx1"/>
                </a:solidFill>
                <a:latin typeface="Arial Unicode MS" panose="020B0604020202020204" pitchFamily="34" charset="-128"/>
                <a:ea typeface="ＭＳ Ｐゴシック" panose="020B0600070205080204" pitchFamily="34" charset="-128"/>
              </a:defRPr>
            </a:lvl9pPr>
          </a:lstStyle>
          <a:p>
            <a:pPr eaLnBrk="1" hangingPunct="1"/>
            <a:fld id="{658338F8-5848-4BFF-9636-C1A9FC9B737F}" type="slidenum">
              <a:rPr lang="en-US" altLang="en-US" sz="1200" b="0"/>
              <a:pPr eaLnBrk="1" hangingPunct="1"/>
              <a:t>75</a:t>
            </a:fld>
            <a:endParaRPr lang="en-US" altLang="en-US" sz="1200" b="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Conclusion</a:t>
            </a:r>
          </a:p>
        </p:txBody>
      </p:sp>
    </p:spTree>
    <p:extLst>
      <p:ext uri="{BB962C8B-B14F-4D97-AF65-F5344CB8AC3E}">
        <p14:creationId xmlns:p14="http://schemas.microsoft.com/office/powerpoint/2010/main" val="25733636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customXml/item1.xml"/><Relationship Id="rId7" Type="http://schemas.openxmlformats.org/officeDocument/2006/relationships/image" Target="../media/image4.png"/><Relationship Id="rId2" Type="http://schemas.openxmlformats.org/officeDocument/2006/relationships/customXml" Target="../../customXml/item10.xml"/><Relationship Id="rId1" Type="http://schemas.openxmlformats.org/officeDocument/2006/relationships/customXml" Target="../../customXml/item4.xml"/><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7.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customXml" Target="../../customXml/item14.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customXml" Target="../../customXml/item6.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2.xml"/><Relationship Id="rId7" Type="http://schemas.openxmlformats.org/officeDocument/2006/relationships/image" Target="../media/image15.png"/><Relationship Id="rId2" Type="http://schemas.openxmlformats.org/officeDocument/2006/relationships/customXml" Target="../../customXml/item9.xml"/><Relationship Id="rId1" Type="http://schemas.openxmlformats.org/officeDocument/2006/relationships/customXml" Target="../../customXml/item1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ustomXml" Target="../../customXml/item5.xml"/><Relationship Id="rId7" Type="http://schemas.openxmlformats.org/officeDocument/2006/relationships/image" Target="../media/image15.png"/><Relationship Id="rId2" Type="http://schemas.openxmlformats.org/officeDocument/2006/relationships/customXml" Target="../../customXml/item7.xml"/><Relationship Id="rId1" Type="http://schemas.openxmlformats.org/officeDocument/2006/relationships/customXml" Target="../../customXml/item3.xml"/><Relationship Id="rId6" Type="http://schemas.openxmlformats.org/officeDocument/2006/relationships/image" Target="../media/image14.png"/><Relationship Id="rId5" Type="http://schemas.openxmlformats.org/officeDocument/2006/relationships/image" Target="../media/image17.jp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pa">
    <p:spTree>
      <p:nvGrpSpPr>
        <p:cNvPr id="1" name=""/>
        <p:cNvGrpSpPr/>
        <p:nvPr/>
      </p:nvGrpSpPr>
      <p:grpSpPr>
        <a:xfrm>
          <a:off x="0" y="0"/>
          <a:ext cx="0" cy="0"/>
          <a:chOff x="0" y="0"/>
          <a:chExt cx="0" cy="0"/>
        </a:xfrm>
      </p:grpSpPr>
      <p:pic>
        <p:nvPicPr>
          <p:cNvPr id="18" name="Imagem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1012508" y="4122782"/>
            <a:ext cx="13716000" cy="2407558"/>
          </a:xfrm>
          <a:prstGeom prst="rect">
            <a:avLst/>
          </a:prstGeom>
        </p:spPr>
        <p:txBody>
          <a:bodyPr anchor="t">
            <a:noAutofit/>
          </a:bodyPr>
          <a:lstStyle>
            <a:lvl1pPr algn="l">
              <a:lnSpc>
                <a:spcPts val="9200"/>
              </a:lnSpc>
              <a:defRPr sz="9200"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1035368" y="678647"/>
            <a:ext cx="8343712" cy="2135990"/>
          </a:xfrm>
          <a:prstGeom prst="rect">
            <a:avLst/>
          </a:prstGeom>
        </p:spPr>
      </p:pic>
      <p:pic>
        <p:nvPicPr>
          <p:cNvPr id="11" name="Imagem 10"/>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16554676" y="9109915"/>
            <a:ext cx="1225590" cy="965152"/>
          </a:xfrm>
          <a:prstGeom prst="rect">
            <a:avLst/>
          </a:prstGeom>
        </p:spPr>
      </p:pic>
      <p:pic>
        <p:nvPicPr>
          <p:cNvPr id="12" name="Imagem 11"/>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16617486" y="7124700"/>
            <a:ext cx="1006194" cy="1628776"/>
          </a:xfrm>
          <a:prstGeom prst="rect">
            <a:avLst/>
          </a:prstGeom>
        </p:spPr>
      </p:pic>
      <p:pic>
        <p:nvPicPr>
          <p:cNvPr id="13" name="Imagem 12"/>
          <p:cNvPicPr>
            <a:picLocks noChangeAspect="1"/>
          </p:cNvPicPr>
          <p:nvPr userDrawn="1"/>
        </p:nvPicPr>
        <p:blipFill rotWithShape="1">
          <a:blip r:embed="rId9" cstate="print">
            <a:extLst>
              <a:ext uri="{28A0092B-C50C-407E-A947-70E740481C1C}">
                <a14:useLocalDpi xmlns:a14="http://schemas.microsoft.com/office/drawing/2010/main" val="0"/>
              </a:ext>
            </a:extLst>
          </a:blip>
          <a:srcRect b="2092"/>
          <a:stretch/>
        </p:blipFill>
        <p:spPr>
          <a:xfrm>
            <a:off x="0" y="7562497"/>
            <a:ext cx="1350090" cy="445648"/>
          </a:xfrm>
          <a:prstGeom prst="rect">
            <a:avLst/>
          </a:prstGeom>
        </p:spPr>
      </p:pic>
      <p:pic>
        <p:nvPicPr>
          <p:cNvPr id="14" name="Imagem 13"/>
          <p:cNvPicPr>
            <a:picLocks noChangeAspect="1"/>
          </p:cNvPicPr>
          <p:nvPr userDrawn="1"/>
        </p:nvPicPr>
        <p:blipFill rotWithShape="1">
          <a:blip r:embed="rId10" cstate="print">
            <a:extLst>
              <a:ext uri="{28A0092B-C50C-407E-A947-70E740481C1C}">
                <a14:useLocalDpi xmlns:a14="http://schemas.microsoft.com/office/drawing/2010/main" val="0"/>
              </a:ext>
            </a:extLst>
          </a:blip>
          <a:srcRect b="2146"/>
          <a:stretch/>
        </p:blipFill>
        <p:spPr>
          <a:xfrm>
            <a:off x="0" y="8215620"/>
            <a:ext cx="1350090" cy="445405"/>
          </a:xfrm>
          <a:prstGeom prst="rect">
            <a:avLst/>
          </a:prstGeom>
        </p:spPr>
      </p:pic>
      <p:sp>
        <p:nvSpPr>
          <p:cNvPr id="16" name="Espaço Reservado para Texto 15"/>
          <p:cNvSpPr>
            <a:spLocks noGrp="1"/>
          </p:cNvSpPr>
          <p:nvPr>
            <p:ph type="body" sz="quarter" idx="10" hasCustomPrompt="1"/>
          </p:nvPr>
        </p:nvSpPr>
        <p:spPr>
          <a:xfrm>
            <a:off x="1454150" y="7499350"/>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1463926" y="8141912"/>
            <a:ext cx="11461750" cy="519113"/>
          </a:xfrm>
          <a:prstGeom prst="rect">
            <a:avLst/>
          </a:prstGeom>
        </p:spPr>
        <p:txBody>
          <a:bodyPr>
            <a:noAutofit/>
          </a:bodyPr>
          <a:lstStyle>
            <a:lvl1pPr marL="0" indent="0">
              <a:buNone/>
              <a:defRPr sz="4300"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117887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51D7-ECAB-488A-963D-ACABF54C168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5C5867B-1657-4DFA-8A78-D7E9BC7A8C6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B2010-F923-4BC7-9393-C504782D4147}"/>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42F95459-0AE4-4C03-990B-D0ADAB033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2C966-361F-4EAD-92AE-147DDEB569F5}"/>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1281732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6D57-4F4F-4878-8483-4DA5845CF8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FC7BA-C5AA-41D2-993F-97835C1C266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E5D479-1F29-4F06-9F42-FC84801AAF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9A849-BB71-4C0D-9DC2-F77B57AD1099}"/>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6" name="Footer Placeholder 5">
            <a:extLst>
              <a:ext uri="{FF2B5EF4-FFF2-40B4-BE49-F238E27FC236}">
                <a16:creationId xmlns:a16="http://schemas.microsoft.com/office/drawing/2014/main" id="{25CA12BF-6CE2-4A3A-BB6C-3C0747528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38F83-EC28-4BFD-A167-EDAFBEEA6433}"/>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1875483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A905-899A-4E76-AB62-67C8EC43EFA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12A55-9471-4CF5-B305-1C19EE4756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304D8-25FC-4CE0-9BC3-0A68FFEF512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72716-07C9-4B73-9770-A9C9AFA60FD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3EE2D-F783-4D16-870F-AAB55B71BB5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528BE-1BB8-4234-AF2E-F40DF78C2EBC}"/>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8" name="Footer Placeholder 7">
            <a:extLst>
              <a:ext uri="{FF2B5EF4-FFF2-40B4-BE49-F238E27FC236}">
                <a16:creationId xmlns:a16="http://schemas.microsoft.com/office/drawing/2014/main" id="{A95B03DD-8123-4044-8303-093418EFF3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190538-15BE-4BA8-86B8-8BDF1D1C0AF9}"/>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076350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B1D3-BBEC-423B-B36B-89A654C934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D146BB-909D-4BE3-9437-CD5FB950BC35}"/>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4" name="Footer Placeholder 3">
            <a:extLst>
              <a:ext uri="{FF2B5EF4-FFF2-40B4-BE49-F238E27FC236}">
                <a16:creationId xmlns:a16="http://schemas.microsoft.com/office/drawing/2014/main" id="{60C425E2-17F1-4CE5-AC58-0EDC8E334D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BADF4-8FB8-4B0F-BD37-DF8BA4F77617}"/>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964498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B2A8BE-486C-4889-AB65-154D433CA1B0}"/>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3" name="Footer Placeholder 2">
            <a:extLst>
              <a:ext uri="{FF2B5EF4-FFF2-40B4-BE49-F238E27FC236}">
                <a16:creationId xmlns:a16="http://schemas.microsoft.com/office/drawing/2014/main" id="{1742840B-CCBF-43F8-82C3-DFFD3A226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FCE019-F9A1-4820-8F22-691C137BE4F7}"/>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124015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BAB1-34F1-4748-9874-1B5113BBD46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F9AF85D-6BFB-417B-ADF6-89FBD8C614E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016A6-066E-401A-BA82-584A6F26D6B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B48C643-CCDC-4067-A243-E8BF5D5320C4}"/>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6" name="Footer Placeholder 5">
            <a:extLst>
              <a:ext uri="{FF2B5EF4-FFF2-40B4-BE49-F238E27FC236}">
                <a16:creationId xmlns:a16="http://schemas.microsoft.com/office/drawing/2014/main" id="{37F60B10-C48B-4AC8-B264-311AFB94CC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C071A-F3B0-4ACD-9497-A0632CE9EEF0}"/>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56845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79A7B-009A-4489-AEA1-EC358796FA5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258D2BD-55E0-4118-849C-6E923554D90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242B1ED-D395-48A3-BC68-3037836BF5C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DF96E60-64BD-4724-98CA-2D567C1A1191}"/>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6" name="Footer Placeholder 5">
            <a:extLst>
              <a:ext uri="{FF2B5EF4-FFF2-40B4-BE49-F238E27FC236}">
                <a16:creationId xmlns:a16="http://schemas.microsoft.com/office/drawing/2014/main" id="{0AD458CF-4F72-4241-A993-7E8E57D098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09C1E-C8C2-4E3C-A42A-C68401ED98CD}"/>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1967552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0F94-9944-449B-A341-794BB38196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E95AB7-C8FA-4AFF-B9F2-A7DA0E1A2C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71A72-6C12-448B-8C0B-515E589E619B}"/>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0C724CB1-9799-4A8B-99DF-19B87D2F4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A337D-7F59-406C-8B11-B6FAC5AB48E0}"/>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588598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F615E-790C-419D-AC75-FF64B8728B16}"/>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7F6041-BFE9-42DA-A7EF-5BD76A1813D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32A9C-0496-4896-83D4-F2BDE8625AA0}"/>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E075B3FD-9A6F-43BA-912A-4464C9809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3B521-27BA-4F3B-94D0-876301873E51}"/>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134880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8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ndo Azul">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268989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5F12-6B2C-42FA-AC21-A0079DCEB25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83A356E-AA68-43E0-A2D6-A885CF74590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488415D-0C99-455D-9908-45355599BA80}"/>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55715343-9C2D-4629-91FB-024319C52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310BF-B896-42FD-ADA0-2F6018AFB657}"/>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250890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C27A5-CF3B-48C0-BCAE-9E5E89346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EB762-EF07-4F55-AB0B-2AFA57C1F7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86AF6-6D5C-47AB-A2BD-98FD9104E12E}"/>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9C5A0482-0F5C-491C-8B15-3874038C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23D5E-79C5-4A84-B3A9-F8A230F30C14}"/>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3318875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F214-B102-4DB2-9E9C-809F656C2DD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FD0786-8AAA-4C38-9F58-44096774290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E187027-56D1-49A6-8EB5-D1105C0825D4}"/>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7C70DF22-7BDE-41D2-8518-8588BAF3C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39791-34D6-412B-8708-3899A2D371E6}"/>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4575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05B27-5449-4B3D-836E-9294056FF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4388C-0408-493B-BD01-663A6574392E}"/>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37E6A1-69C3-45D7-B4CD-D735E81F3104}"/>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180462-CE2F-4457-BE19-FB70B461FED6}"/>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6" name="Footer Placeholder 5">
            <a:extLst>
              <a:ext uri="{FF2B5EF4-FFF2-40B4-BE49-F238E27FC236}">
                <a16:creationId xmlns:a16="http://schemas.microsoft.com/office/drawing/2014/main" id="{5D726D8B-CDD4-45D8-8F63-2F288C1E4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1396A-33FE-4FEA-8555-3898773235B8}"/>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1631998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AA81-EFB0-4641-A4D5-39C8F6FA042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10B3C7-5DF3-4B5A-A3F4-BA3C5CEE260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7E8ABA4B-ADF9-4F1B-8685-4F67E0D427EA}"/>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DF125-0B57-46AB-8D72-395E016886D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BCCD51AF-D5AE-47AF-8DB2-BE9FA68117BF}"/>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D2F304-F697-491F-990B-ABB12CB6E175}"/>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8" name="Footer Placeholder 7">
            <a:extLst>
              <a:ext uri="{FF2B5EF4-FFF2-40B4-BE49-F238E27FC236}">
                <a16:creationId xmlns:a16="http://schemas.microsoft.com/office/drawing/2014/main" id="{49480EEC-8821-4D93-8847-32888914B4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D66C34-0A3C-40D7-8D9D-1E2CB5DB3A1C}"/>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1151054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C64B-3E7F-4781-929B-75F21B2E3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B15FC-DC8C-4DD7-9484-16855521124A}"/>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4" name="Footer Placeholder 3">
            <a:extLst>
              <a:ext uri="{FF2B5EF4-FFF2-40B4-BE49-F238E27FC236}">
                <a16:creationId xmlns:a16="http://schemas.microsoft.com/office/drawing/2014/main" id="{BED4704E-2A25-471D-BEAD-DDE32328D3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2A8301-C85C-4C87-AFCA-15747F69FA33}"/>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2539891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FEB78E-BBF8-4587-9874-1744C696D33C}"/>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3" name="Footer Placeholder 2">
            <a:extLst>
              <a:ext uri="{FF2B5EF4-FFF2-40B4-BE49-F238E27FC236}">
                <a16:creationId xmlns:a16="http://schemas.microsoft.com/office/drawing/2014/main" id="{41997EB4-F8E8-40B9-A1EF-0924D0AA67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B3D40A-77A5-47F5-B7EA-1DB2AC5C0365}"/>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1768627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FEFB-0F92-4B17-B850-90B6A0C5526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6C05F41-9266-485F-B3E2-0CD5393DD4C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52E18D-AEF3-4A33-B8C0-55C0EFAFE10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F9D7775-0945-4CB8-8B2B-63D29F03933E}"/>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6" name="Footer Placeholder 5">
            <a:extLst>
              <a:ext uri="{FF2B5EF4-FFF2-40B4-BE49-F238E27FC236}">
                <a16:creationId xmlns:a16="http://schemas.microsoft.com/office/drawing/2014/main" id="{794E566E-EC1A-493B-A69B-D3B3D353E1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FC099-5C79-4C5C-95BC-7CE9CA1C0D31}"/>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2094979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048E-0020-44DB-BA5F-6E40D20EDE7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9FA2270-0A4E-473C-9953-9D0257CE268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82AD284-F09A-4693-80DA-ADCE8E40071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33B9FF2-3FB5-4B18-A696-A71E73B47646}"/>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6" name="Footer Placeholder 5">
            <a:extLst>
              <a:ext uri="{FF2B5EF4-FFF2-40B4-BE49-F238E27FC236}">
                <a16:creationId xmlns:a16="http://schemas.microsoft.com/office/drawing/2014/main" id="{177202E7-D2B9-4808-96B4-91D4C72E5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F3414-AD0F-4A41-9619-5AFCE6737455}"/>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4069554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C822-2769-4980-A2E5-4C0E2A5AE1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A6D96-6831-4D05-BE19-7CBAE1A5BE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E286D-FD41-4036-95B6-9AFAC462FF69}"/>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B08A07BA-8BB2-4FA6-9604-3BEACEB7D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18843-CAFC-4136-8276-99A65A5F7439}"/>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345171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ndo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000325" y="450437"/>
            <a:ext cx="16287350" cy="1216131"/>
          </a:xfrm>
          <a:prstGeom prst="rect">
            <a:avLst/>
          </a:prstGeom>
        </p:spPr>
        <p:txBody>
          <a:bodyPr anchor="t">
            <a:noAutofit/>
          </a:bodyPr>
          <a:lstStyle>
            <a:lvl1pPr algn="ctr">
              <a:lnSpc>
                <a:spcPts val="9200"/>
              </a:lnSpc>
              <a:defRPr sz="6300" cap="none" baseline="0">
                <a:solidFill>
                  <a:schemeClr val="bg1"/>
                </a:solidFill>
                <a:latin typeface="Calibri Bold" panose="020F0702030404030204" pitchFamily="34" charset="0"/>
                <a:cs typeface="Calibri Bold" panose="020F0702030404030204" pitchFamily="34" charset="0"/>
              </a:defRPr>
            </a:lvl1pPr>
          </a:lstStyle>
          <a:p>
            <a:endParaRPr lang="en-US" dirty="0"/>
          </a:p>
        </p:txBody>
      </p:sp>
      <p:sp>
        <p:nvSpPr>
          <p:cNvPr id="6" name="Espaço Reservado para Texto 5"/>
          <p:cNvSpPr>
            <a:spLocks noGrp="1"/>
          </p:cNvSpPr>
          <p:nvPr>
            <p:ph type="body" sz="quarter" idx="10"/>
          </p:nvPr>
        </p:nvSpPr>
        <p:spPr>
          <a:xfrm>
            <a:off x="1000125" y="3038167"/>
            <a:ext cx="16287750" cy="4926269"/>
          </a:xfrm>
          <a:prstGeom prst="rect">
            <a:avLst/>
          </a:prstGeom>
        </p:spPr>
        <p:txBody>
          <a:bodyPr/>
          <a:lstStyle>
            <a:lvl1pPr marL="0" indent="0" algn="ctr">
              <a:lnSpc>
                <a:spcPts val="6000"/>
              </a:lnSpc>
              <a:spcBef>
                <a:spcPts val="2400"/>
              </a:spcBef>
              <a:buNone/>
              <a:defRPr sz="5000">
                <a:solidFill>
                  <a:schemeClr val="bg1"/>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spTree>
    <p:extLst>
      <p:ext uri="{BB962C8B-B14F-4D97-AF65-F5344CB8AC3E}">
        <p14:creationId xmlns:p14="http://schemas.microsoft.com/office/powerpoint/2010/main" val="989882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C84A39-881B-43F1-8A78-42A4CA05A11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D6BC92-693E-4D70-B182-C23AE1C7228A}"/>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F2F802-891E-4862-B701-D18F8002539B}"/>
              </a:ext>
            </a:extLst>
          </p:cNvPr>
          <p:cNvSpPr>
            <a:spLocks noGrp="1"/>
          </p:cNvSpPr>
          <p:nvPr>
            <p:ph type="dt" sz="half" idx="10"/>
          </p:nvPr>
        </p:nvSpPr>
        <p:spPr/>
        <p:txBody>
          <a:body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565871C7-1C1D-4809-AEB1-5779E7C2C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AAB8C-C15C-429F-9A6B-64AB00E235F6}"/>
              </a:ext>
            </a:extLst>
          </p:cNvPr>
          <p:cNvSpPr>
            <a:spLocks noGrp="1"/>
          </p:cNvSpPr>
          <p:nvPr>
            <p:ph type="sldNum" sz="quarter" idx="12"/>
          </p:nvPr>
        </p:nvSpPr>
        <p:spPr/>
        <p:txBody>
          <a:bodyPr/>
          <a:lstStyle/>
          <a:p>
            <a:fld id="{8A1FA409-8872-4AFC-8543-77CE48EF0DFC}" type="slidenum">
              <a:rPr lang="en-US" smtClean="0"/>
              <a:t>‹nº›</a:t>
            </a:fld>
            <a:endParaRPr lang="en-US"/>
          </a:p>
        </p:txBody>
      </p:sp>
    </p:spTree>
    <p:extLst>
      <p:ext uri="{BB962C8B-B14F-4D97-AF65-F5344CB8AC3E}">
        <p14:creationId xmlns:p14="http://schemas.microsoft.com/office/powerpoint/2010/main" val="2286335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3"/>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FADD6AD-5EC7-48BB-87A2-3050C683E2C1}"/>
              </a:ext>
            </a:extLst>
          </p:cNvPr>
          <p:cNvSpPr>
            <a:spLocks noGrp="1"/>
          </p:cNvSpPr>
          <p:nvPr>
            <p:ph type="dt" sz="half" idx="10"/>
          </p:nvPr>
        </p:nvSpPr>
        <p:spPr/>
        <p:txBody>
          <a:bodyPr/>
          <a:lstStyle>
            <a:lvl1pPr>
              <a:defRPr/>
            </a:lvl1pPr>
          </a:lstStyle>
          <a:p>
            <a:pPr>
              <a:defRPr/>
            </a:pPr>
            <a:fld id="{6124C00A-0887-4699-884E-5E67A6E2865D}" type="datetimeFigureOut">
              <a:rPr lang="en-US"/>
              <a:pPr>
                <a:defRPr/>
              </a:pPr>
              <a:t>5/30/2024</a:t>
            </a:fld>
            <a:endParaRPr lang="en-US"/>
          </a:p>
        </p:txBody>
      </p:sp>
      <p:sp>
        <p:nvSpPr>
          <p:cNvPr id="5" name="Footer Placeholder 4">
            <a:extLst>
              <a:ext uri="{FF2B5EF4-FFF2-40B4-BE49-F238E27FC236}">
                <a16:creationId xmlns:a16="http://schemas.microsoft.com/office/drawing/2014/main" id="{7AC99C0E-F3DF-4581-A5B8-5AE5FD2AF8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3327B3C-CB5D-430C-B98B-FE949816DCE7}"/>
              </a:ext>
            </a:extLst>
          </p:cNvPr>
          <p:cNvSpPr>
            <a:spLocks noGrp="1"/>
          </p:cNvSpPr>
          <p:nvPr>
            <p:ph type="sldNum" sz="quarter" idx="12"/>
          </p:nvPr>
        </p:nvSpPr>
        <p:spPr/>
        <p:txBody>
          <a:bodyPr/>
          <a:lstStyle>
            <a:lvl1pPr>
              <a:defRPr/>
            </a:lvl1pPr>
          </a:lstStyle>
          <a:p>
            <a:fld id="{4F1E0D8F-80F0-4106-B188-A3B2027D4251}" type="slidenum">
              <a:rPr lang="en-US" altLang="en-US"/>
              <a:pPr/>
              <a:t>‹nº›</a:t>
            </a:fld>
            <a:endParaRPr lang="en-US" altLang="en-US"/>
          </a:p>
        </p:txBody>
      </p:sp>
    </p:spTree>
    <p:extLst>
      <p:ext uri="{BB962C8B-B14F-4D97-AF65-F5344CB8AC3E}">
        <p14:creationId xmlns:p14="http://schemas.microsoft.com/office/powerpoint/2010/main" val="2654969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AE2A3-162A-4517-8AA0-5DBC1D0311CC}"/>
              </a:ext>
            </a:extLst>
          </p:cNvPr>
          <p:cNvSpPr>
            <a:spLocks noGrp="1"/>
          </p:cNvSpPr>
          <p:nvPr>
            <p:ph type="dt" sz="half" idx="10"/>
          </p:nvPr>
        </p:nvSpPr>
        <p:spPr/>
        <p:txBody>
          <a:bodyPr/>
          <a:lstStyle>
            <a:lvl1pPr>
              <a:defRPr/>
            </a:lvl1pPr>
          </a:lstStyle>
          <a:p>
            <a:pPr>
              <a:defRPr/>
            </a:pPr>
            <a:fld id="{9ABFCF2C-9674-4B99-8A4F-21952E46FE33}" type="datetimeFigureOut">
              <a:rPr lang="en-US"/>
              <a:pPr>
                <a:defRPr/>
              </a:pPr>
              <a:t>5/30/2024</a:t>
            </a:fld>
            <a:endParaRPr lang="en-US"/>
          </a:p>
        </p:txBody>
      </p:sp>
      <p:sp>
        <p:nvSpPr>
          <p:cNvPr id="5" name="Footer Placeholder 4">
            <a:extLst>
              <a:ext uri="{FF2B5EF4-FFF2-40B4-BE49-F238E27FC236}">
                <a16:creationId xmlns:a16="http://schemas.microsoft.com/office/drawing/2014/main" id="{BD80A334-3B5A-404C-A6BC-8CB5B6E3BB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0223B4-6D03-4B65-AFFA-342A9F7D1277}"/>
              </a:ext>
            </a:extLst>
          </p:cNvPr>
          <p:cNvSpPr>
            <a:spLocks noGrp="1"/>
          </p:cNvSpPr>
          <p:nvPr>
            <p:ph type="sldNum" sz="quarter" idx="12"/>
          </p:nvPr>
        </p:nvSpPr>
        <p:spPr/>
        <p:txBody>
          <a:bodyPr/>
          <a:lstStyle>
            <a:lvl1pPr>
              <a:defRPr/>
            </a:lvl1pPr>
          </a:lstStyle>
          <a:p>
            <a:fld id="{658138C0-40E9-4D39-943C-15E24E6879FD}" type="slidenum">
              <a:rPr lang="en-US" altLang="en-US"/>
              <a:pPr/>
              <a:t>‹nº›</a:t>
            </a:fld>
            <a:endParaRPr lang="en-US" altLang="en-US"/>
          </a:p>
        </p:txBody>
      </p:sp>
    </p:spTree>
    <p:extLst>
      <p:ext uri="{BB962C8B-B14F-4D97-AF65-F5344CB8AC3E}">
        <p14:creationId xmlns:p14="http://schemas.microsoft.com/office/powerpoint/2010/main" val="2898387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788D5E-39DF-427F-9D3A-7E50B4F81888}"/>
              </a:ext>
            </a:extLst>
          </p:cNvPr>
          <p:cNvSpPr>
            <a:spLocks noGrp="1"/>
          </p:cNvSpPr>
          <p:nvPr>
            <p:ph type="dt" sz="half" idx="10"/>
          </p:nvPr>
        </p:nvSpPr>
        <p:spPr/>
        <p:txBody>
          <a:bodyPr/>
          <a:lstStyle>
            <a:lvl1pPr>
              <a:defRPr/>
            </a:lvl1pPr>
          </a:lstStyle>
          <a:p>
            <a:pPr>
              <a:defRPr/>
            </a:pPr>
            <a:fld id="{DCD260B9-D0A7-4B95-9B43-449DCE7FADE3}" type="datetimeFigureOut">
              <a:rPr lang="en-US"/>
              <a:pPr>
                <a:defRPr/>
              </a:pPr>
              <a:t>5/30/2024</a:t>
            </a:fld>
            <a:endParaRPr lang="en-US"/>
          </a:p>
        </p:txBody>
      </p:sp>
      <p:sp>
        <p:nvSpPr>
          <p:cNvPr id="5" name="Footer Placeholder 4">
            <a:extLst>
              <a:ext uri="{FF2B5EF4-FFF2-40B4-BE49-F238E27FC236}">
                <a16:creationId xmlns:a16="http://schemas.microsoft.com/office/drawing/2014/main" id="{3A10719A-362E-464F-ABC4-BDDCF4AA3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B3EBB7-C5EF-4CD2-9EBE-D5BB89EA7EA6}"/>
              </a:ext>
            </a:extLst>
          </p:cNvPr>
          <p:cNvSpPr>
            <a:spLocks noGrp="1"/>
          </p:cNvSpPr>
          <p:nvPr>
            <p:ph type="sldNum" sz="quarter" idx="12"/>
          </p:nvPr>
        </p:nvSpPr>
        <p:spPr/>
        <p:txBody>
          <a:bodyPr/>
          <a:lstStyle>
            <a:lvl1pPr>
              <a:defRPr/>
            </a:lvl1pPr>
          </a:lstStyle>
          <a:p>
            <a:fld id="{A36BBEC9-03BF-4B70-9A8C-7FA2B3EB6D67}" type="slidenum">
              <a:rPr lang="en-US" altLang="en-US"/>
              <a:pPr/>
              <a:t>‹nº›</a:t>
            </a:fld>
            <a:endParaRPr lang="en-US" altLang="en-US"/>
          </a:p>
        </p:txBody>
      </p:sp>
    </p:spTree>
    <p:extLst>
      <p:ext uri="{BB962C8B-B14F-4D97-AF65-F5344CB8AC3E}">
        <p14:creationId xmlns:p14="http://schemas.microsoft.com/office/powerpoint/2010/main" val="895584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5934314-14FE-4CA6-959C-8C0CDE7AA452}"/>
              </a:ext>
            </a:extLst>
          </p:cNvPr>
          <p:cNvSpPr>
            <a:spLocks noGrp="1"/>
          </p:cNvSpPr>
          <p:nvPr>
            <p:ph type="dt" sz="half" idx="10"/>
          </p:nvPr>
        </p:nvSpPr>
        <p:spPr/>
        <p:txBody>
          <a:bodyPr/>
          <a:lstStyle>
            <a:lvl1pPr>
              <a:defRPr/>
            </a:lvl1pPr>
          </a:lstStyle>
          <a:p>
            <a:pPr>
              <a:defRPr/>
            </a:pPr>
            <a:fld id="{0C099C4A-A8E6-4B5D-BBEF-435218439716}" type="datetimeFigureOut">
              <a:rPr lang="en-US"/>
              <a:pPr>
                <a:defRPr/>
              </a:pPr>
              <a:t>5/30/2024</a:t>
            </a:fld>
            <a:endParaRPr lang="en-US"/>
          </a:p>
        </p:txBody>
      </p:sp>
      <p:sp>
        <p:nvSpPr>
          <p:cNvPr id="6" name="Footer Placeholder 4">
            <a:extLst>
              <a:ext uri="{FF2B5EF4-FFF2-40B4-BE49-F238E27FC236}">
                <a16:creationId xmlns:a16="http://schemas.microsoft.com/office/drawing/2014/main" id="{AAD8B048-49AB-4CA9-833D-CA8FF636FD9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20EC43-9E5C-4443-B8FE-81A7BC9FD557}"/>
              </a:ext>
            </a:extLst>
          </p:cNvPr>
          <p:cNvSpPr>
            <a:spLocks noGrp="1"/>
          </p:cNvSpPr>
          <p:nvPr>
            <p:ph type="sldNum" sz="quarter" idx="12"/>
          </p:nvPr>
        </p:nvSpPr>
        <p:spPr/>
        <p:txBody>
          <a:bodyPr/>
          <a:lstStyle>
            <a:lvl1pPr>
              <a:defRPr/>
            </a:lvl1pPr>
          </a:lstStyle>
          <a:p>
            <a:fld id="{5AB1C091-051A-4A23-B1D6-889C0033350B}" type="slidenum">
              <a:rPr lang="en-US" altLang="en-US"/>
              <a:pPr/>
              <a:t>‹nº›</a:t>
            </a:fld>
            <a:endParaRPr lang="en-US" altLang="en-US"/>
          </a:p>
        </p:txBody>
      </p:sp>
    </p:spTree>
    <p:extLst>
      <p:ext uri="{BB962C8B-B14F-4D97-AF65-F5344CB8AC3E}">
        <p14:creationId xmlns:p14="http://schemas.microsoft.com/office/powerpoint/2010/main" val="3422264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A91CA3D-BD81-46B5-AB03-CDE08445E76C}"/>
              </a:ext>
            </a:extLst>
          </p:cNvPr>
          <p:cNvSpPr>
            <a:spLocks noGrp="1"/>
          </p:cNvSpPr>
          <p:nvPr>
            <p:ph type="dt" sz="half" idx="10"/>
          </p:nvPr>
        </p:nvSpPr>
        <p:spPr/>
        <p:txBody>
          <a:bodyPr/>
          <a:lstStyle>
            <a:lvl1pPr>
              <a:defRPr/>
            </a:lvl1pPr>
          </a:lstStyle>
          <a:p>
            <a:pPr>
              <a:defRPr/>
            </a:pPr>
            <a:fld id="{615E244E-BD24-4314-9947-EB05E22753FC}" type="datetimeFigureOut">
              <a:rPr lang="en-US"/>
              <a:pPr>
                <a:defRPr/>
              </a:pPr>
              <a:t>5/30/2024</a:t>
            </a:fld>
            <a:endParaRPr lang="en-US"/>
          </a:p>
        </p:txBody>
      </p:sp>
      <p:sp>
        <p:nvSpPr>
          <p:cNvPr id="8" name="Footer Placeholder 4">
            <a:extLst>
              <a:ext uri="{FF2B5EF4-FFF2-40B4-BE49-F238E27FC236}">
                <a16:creationId xmlns:a16="http://schemas.microsoft.com/office/drawing/2014/main" id="{E40B10DA-B2F0-4FA0-90D8-D38EEEEB31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77DD31-72CC-46E1-AEEF-09B880EDCEE2}"/>
              </a:ext>
            </a:extLst>
          </p:cNvPr>
          <p:cNvSpPr>
            <a:spLocks noGrp="1"/>
          </p:cNvSpPr>
          <p:nvPr>
            <p:ph type="sldNum" sz="quarter" idx="12"/>
          </p:nvPr>
        </p:nvSpPr>
        <p:spPr/>
        <p:txBody>
          <a:bodyPr/>
          <a:lstStyle>
            <a:lvl1pPr>
              <a:defRPr/>
            </a:lvl1pPr>
          </a:lstStyle>
          <a:p>
            <a:fld id="{424B3460-1EBF-4301-9251-DBC8891E49D6}" type="slidenum">
              <a:rPr lang="en-US" altLang="en-US"/>
              <a:pPr/>
              <a:t>‹nº›</a:t>
            </a:fld>
            <a:endParaRPr lang="en-US" altLang="en-US"/>
          </a:p>
        </p:txBody>
      </p:sp>
    </p:spTree>
    <p:extLst>
      <p:ext uri="{BB962C8B-B14F-4D97-AF65-F5344CB8AC3E}">
        <p14:creationId xmlns:p14="http://schemas.microsoft.com/office/powerpoint/2010/main" val="3796956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E2AF7F-FD1C-4116-8FD7-F975ED34B047}"/>
              </a:ext>
            </a:extLst>
          </p:cNvPr>
          <p:cNvSpPr>
            <a:spLocks noGrp="1"/>
          </p:cNvSpPr>
          <p:nvPr>
            <p:ph type="dt" sz="half" idx="10"/>
          </p:nvPr>
        </p:nvSpPr>
        <p:spPr/>
        <p:txBody>
          <a:bodyPr/>
          <a:lstStyle>
            <a:lvl1pPr>
              <a:defRPr/>
            </a:lvl1pPr>
          </a:lstStyle>
          <a:p>
            <a:pPr>
              <a:defRPr/>
            </a:pPr>
            <a:fld id="{9ECE78E3-310D-413A-95D3-91854A265CBC}" type="datetimeFigureOut">
              <a:rPr lang="en-US"/>
              <a:pPr>
                <a:defRPr/>
              </a:pPr>
              <a:t>5/30/2024</a:t>
            </a:fld>
            <a:endParaRPr lang="en-US"/>
          </a:p>
        </p:txBody>
      </p:sp>
      <p:sp>
        <p:nvSpPr>
          <p:cNvPr id="4" name="Footer Placeholder 4">
            <a:extLst>
              <a:ext uri="{FF2B5EF4-FFF2-40B4-BE49-F238E27FC236}">
                <a16:creationId xmlns:a16="http://schemas.microsoft.com/office/drawing/2014/main" id="{A83C2B22-F9FE-40FB-86FF-EBAC8212A99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12453BE-EB95-45CB-BD32-AD3D31C838E5}"/>
              </a:ext>
            </a:extLst>
          </p:cNvPr>
          <p:cNvSpPr>
            <a:spLocks noGrp="1"/>
          </p:cNvSpPr>
          <p:nvPr>
            <p:ph type="sldNum" sz="quarter" idx="12"/>
          </p:nvPr>
        </p:nvSpPr>
        <p:spPr/>
        <p:txBody>
          <a:bodyPr/>
          <a:lstStyle>
            <a:lvl1pPr>
              <a:defRPr/>
            </a:lvl1pPr>
          </a:lstStyle>
          <a:p>
            <a:fld id="{CBE91996-24D3-47A2-9D60-3F47F58B892F}" type="slidenum">
              <a:rPr lang="en-US" altLang="en-US"/>
              <a:pPr/>
              <a:t>‹nº›</a:t>
            </a:fld>
            <a:endParaRPr lang="en-US" altLang="en-US"/>
          </a:p>
        </p:txBody>
      </p:sp>
    </p:spTree>
    <p:extLst>
      <p:ext uri="{BB962C8B-B14F-4D97-AF65-F5344CB8AC3E}">
        <p14:creationId xmlns:p14="http://schemas.microsoft.com/office/powerpoint/2010/main" val="3853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A1907C-E723-4127-9812-637E3F16EDDC}"/>
              </a:ext>
            </a:extLst>
          </p:cNvPr>
          <p:cNvSpPr>
            <a:spLocks noGrp="1"/>
          </p:cNvSpPr>
          <p:nvPr>
            <p:ph type="dt" sz="half" idx="10"/>
          </p:nvPr>
        </p:nvSpPr>
        <p:spPr/>
        <p:txBody>
          <a:bodyPr/>
          <a:lstStyle>
            <a:lvl1pPr>
              <a:defRPr/>
            </a:lvl1pPr>
          </a:lstStyle>
          <a:p>
            <a:pPr>
              <a:defRPr/>
            </a:pPr>
            <a:fld id="{406C35CD-AE3E-4DBE-A9EB-9E894869E492}" type="datetimeFigureOut">
              <a:rPr lang="en-US"/>
              <a:pPr>
                <a:defRPr/>
              </a:pPr>
              <a:t>5/30/2024</a:t>
            </a:fld>
            <a:endParaRPr lang="en-US"/>
          </a:p>
        </p:txBody>
      </p:sp>
      <p:sp>
        <p:nvSpPr>
          <p:cNvPr id="3" name="Footer Placeholder 4">
            <a:extLst>
              <a:ext uri="{FF2B5EF4-FFF2-40B4-BE49-F238E27FC236}">
                <a16:creationId xmlns:a16="http://schemas.microsoft.com/office/drawing/2014/main" id="{A8F71FFD-0B3A-4364-AE20-9D5B9C59826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6CB0F76-DF30-43BE-8496-E89DA1AB46C4}"/>
              </a:ext>
            </a:extLst>
          </p:cNvPr>
          <p:cNvSpPr>
            <a:spLocks noGrp="1"/>
          </p:cNvSpPr>
          <p:nvPr>
            <p:ph type="sldNum" sz="quarter" idx="12"/>
          </p:nvPr>
        </p:nvSpPr>
        <p:spPr/>
        <p:txBody>
          <a:bodyPr/>
          <a:lstStyle>
            <a:lvl1pPr>
              <a:defRPr/>
            </a:lvl1pPr>
          </a:lstStyle>
          <a:p>
            <a:fld id="{543AC7B5-A8F3-431C-8E04-1ACBEC662EF5}" type="slidenum">
              <a:rPr lang="en-US" altLang="en-US"/>
              <a:pPr/>
              <a:t>‹nº›</a:t>
            </a:fld>
            <a:endParaRPr lang="en-US" altLang="en-US"/>
          </a:p>
        </p:txBody>
      </p:sp>
    </p:spTree>
    <p:extLst>
      <p:ext uri="{BB962C8B-B14F-4D97-AF65-F5344CB8AC3E}">
        <p14:creationId xmlns:p14="http://schemas.microsoft.com/office/powerpoint/2010/main" val="2650430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0"/>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id="{E732AEF8-43D8-49A9-ABA8-01867CC04C76}"/>
              </a:ext>
            </a:extLst>
          </p:cNvPr>
          <p:cNvSpPr>
            <a:spLocks noGrp="1"/>
          </p:cNvSpPr>
          <p:nvPr>
            <p:ph type="dt" sz="half" idx="10"/>
          </p:nvPr>
        </p:nvSpPr>
        <p:spPr/>
        <p:txBody>
          <a:bodyPr/>
          <a:lstStyle>
            <a:lvl1pPr>
              <a:defRPr/>
            </a:lvl1pPr>
          </a:lstStyle>
          <a:p>
            <a:pPr>
              <a:defRPr/>
            </a:pPr>
            <a:fld id="{9D52C25E-D415-47F5-AEBB-498184C47DE5}" type="datetimeFigureOut">
              <a:rPr lang="en-US"/>
              <a:pPr>
                <a:defRPr/>
              </a:pPr>
              <a:t>5/30/2024</a:t>
            </a:fld>
            <a:endParaRPr lang="en-US"/>
          </a:p>
        </p:txBody>
      </p:sp>
      <p:sp>
        <p:nvSpPr>
          <p:cNvPr id="6" name="Footer Placeholder 4">
            <a:extLst>
              <a:ext uri="{FF2B5EF4-FFF2-40B4-BE49-F238E27FC236}">
                <a16:creationId xmlns:a16="http://schemas.microsoft.com/office/drawing/2014/main" id="{20C0225E-D6B8-418F-9C50-64FAEF11F8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4E6E9F-6E8C-498B-82F6-8E9758AD4562}"/>
              </a:ext>
            </a:extLst>
          </p:cNvPr>
          <p:cNvSpPr>
            <a:spLocks noGrp="1"/>
          </p:cNvSpPr>
          <p:nvPr>
            <p:ph type="sldNum" sz="quarter" idx="12"/>
          </p:nvPr>
        </p:nvSpPr>
        <p:spPr/>
        <p:txBody>
          <a:bodyPr/>
          <a:lstStyle>
            <a:lvl1pPr>
              <a:defRPr/>
            </a:lvl1pPr>
          </a:lstStyle>
          <a:p>
            <a:fld id="{A88D03F9-219F-4EAC-BFC8-BB0AB2B659EA}" type="slidenum">
              <a:rPr lang="en-US" altLang="en-US"/>
              <a:pPr/>
              <a:t>‹nº›</a:t>
            </a:fld>
            <a:endParaRPr lang="en-US" altLang="en-US"/>
          </a:p>
        </p:txBody>
      </p:sp>
    </p:spTree>
    <p:extLst>
      <p:ext uri="{BB962C8B-B14F-4D97-AF65-F5344CB8AC3E}">
        <p14:creationId xmlns:p14="http://schemas.microsoft.com/office/powerpoint/2010/main" val="4248913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3">
            <a:extLst>
              <a:ext uri="{FF2B5EF4-FFF2-40B4-BE49-F238E27FC236}">
                <a16:creationId xmlns:a16="http://schemas.microsoft.com/office/drawing/2014/main" id="{0D711475-31C9-4F9F-B735-7B7C14F1067A}"/>
              </a:ext>
            </a:extLst>
          </p:cNvPr>
          <p:cNvSpPr>
            <a:spLocks noGrp="1"/>
          </p:cNvSpPr>
          <p:nvPr>
            <p:ph type="dt" sz="half" idx="10"/>
          </p:nvPr>
        </p:nvSpPr>
        <p:spPr/>
        <p:txBody>
          <a:bodyPr/>
          <a:lstStyle>
            <a:lvl1pPr>
              <a:defRPr/>
            </a:lvl1pPr>
          </a:lstStyle>
          <a:p>
            <a:pPr>
              <a:defRPr/>
            </a:pPr>
            <a:fld id="{281C07AC-EE71-459F-A956-25D2DA8CAFE4}" type="datetimeFigureOut">
              <a:rPr lang="en-US"/>
              <a:pPr>
                <a:defRPr/>
              </a:pPr>
              <a:t>5/30/2024</a:t>
            </a:fld>
            <a:endParaRPr lang="en-US"/>
          </a:p>
        </p:txBody>
      </p:sp>
      <p:sp>
        <p:nvSpPr>
          <p:cNvPr id="6" name="Footer Placeholder 4">
            <a:extLst>
              <a:ext uri="{FF2B5EF4-FFF2-40B4-BE49-F238E27FC236}">
                <a16:creationId xmlns:a16="http://schemas.microsoft.com/office/drawing/2014/main" id="{880B332B-C343-4C97-8A93-4266B4DBF2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6C3D7C-6598-44E0-B6A7-C46C43FE908D}"/>
              </a:ext>
            </a:extLst>
          </p:cNvPr>
          <p:cNvSpPr>
            <a:spLocks noGrp="1"/>
          </p:cNvSpPr>
          <p:nvPr>
            <p:ph type="sldNum" sz="quarter" idx="12"/>
          </p:nvPr>
        </p:nvSpPr>
        <p:spPr/>
        <p:txBody>
          <a:bodyPr/>
          <a:lstStyle>
            <a:lvl1pPr>
              <a:defRPr/>
            </a:lvl1pPr>
          </a:lstStyle>
          <a:p>
            <a:fld id="{EE3426D6-F45B-4A93-B883-CC11272EC174}" type="slidenum">
              <a:rPr lang="en-US" altLang="en-US"/>
              <a:pPr/>
              <a:t>‹nº›</a:t>
            </a:fld>
            <a:endParaRPr lang="en-US" altLang="en-US"/>
          </a:p>
        </p:txBody>
      </p:sp>
    </p:spTree>
    <p:extLst>
      <p:ext uri="{BB962C8B-B14F-4D97-AF65-F5344CB8AC3E}">
        <p14:creationId xmlns:p14="http://schemas.microsoft.com/office/powerpoint/2010/main" val="340815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údo 1">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876736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07B33-80F8-4E90-8248-C15E090C8F60}"/>
              </a:ext>
            </a:extLst>
          </p:cNvPr>
          <p:cNvSpPr>
            <a:spLocks noGrp="1"/>
          </p:cNvSpPr>
          <p:nvPr>
            <p:ph type="dt" sz="half" idx="10"/>
          </p:nvPr>
        </p:nvSpPr>
        <p:spPr/>
        <p:txBody>
          <a:bodyPr/>
          <a:lstStyle>
            <a:lvl1pPr>
              <a:defRPr/>
            </a:lvl1pPr>
          </a:lstStyle>
          <a:p>
            <a:pPr>
              <a:defRPr/>
            </a:pPr>
            <a:fld id="{FBE6D119-1C75-4F67-9F43-6A69295DE210}" type="datetimeFigureOut">
              <a:rPr lang="en-US"/>
              <a:pPr>
                <a:defRPr/>
              </a:pPr>
              <a:t>5/30/2024</a:t>
            </a:fld>
            <a:endParaRPr lang="en-US"/>
          </a:p>
        </p:txBody>
      </p:sp>
      <p:sp>
        <p:nvSpPr>
          <p:cNvPr id="5" name="Footer Placeholder 4">
            <a:extLst>
              <a:ext uri="{FF2B5EF4-FFF2-40B4-BE49-F238E27FC236}">
                <a16:creationId xmlns:a16="http://schemas.microsoft.com/office/drawing/2014/main" id="{D6055B5D-FC5C-4B0E-B27F-964D42BD15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10DA9C-F3DA-4E91-94F4-7A743E87C91D}"/>
              </a:ext>
            </a:extLst>
          </p:cNvPr>
          <p:cNvSpPr>
            <a:spLocks noGrp="1"/>
          </p:cNvSpPr>
          <p:nvPr>
            <p:ph type="sldNum" sz="quarter" idx="12"/>
          </p:nvPr>
        </p:nvSpPr>
        <p:spPr/>
        <p:txBody>
          <a:bodyPr/>
          <a:lstStyle>
            <a:lvl1pPr>
              <a:defRPr/>
            </a:lvl1pPr>
          </a:lstStyle>
          <a:p>
            <a:fld id="{6E9A3DA9-223C-4C8B-AC66-8DE500F70E18}" type="slidenum">
              <a:rPr lang="en-US" altLang="en-US"/>
              <a:pPr/>
              <a:t>‹nº›</a:t>
            </a:fld>
            <a:endParaRPr lang="en-US" altLang="en-US"/>
          </a:p>
        </p:txBody>
      </p:sp>
    </p:spTree>
    <p:extLst>
      <p:ext uri="{BB962C8B-B14F-4D97-AF65-F5344CB8AC3E}">
        <p14:creationId xmlns:p14="http://schemas.microsoft.com/office/powerpoint/2010/main" val="2055794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2"/>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2"/>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B7A10-C18B-47BC-AFA8-8EBA49D8F069}"/>
              </a:ext>
            </a:extLst>
          </p:cNvPr>
          <p:cNvSpPr>
            <a:spLocks noGrp="1"/>
          </p:cNvSpPr>
          <p:nvPr>
            <p:ph type="dt" sz="half" idx="10"/>
          </p:nvPr>
        </p:nvSpPr>
        <p:spPr/>
        <p:txBody>
          <a:bodyPr/>
          <a:lstStyle>
            <a:lvl1pPr>
              <a:defRPr/>
            </a:lvl1pPr>
          </a:lstStyle>
          <a:p>
            <a:pPr>
              <a:defRPr/>
            </a:pPr>
            <a:fld id="{A0B4D464-6D6B-45C5-B12F-0E68796E1411}" type="datetimeFigureOut">
              <a:rPr lang="en-US"/>
              <a:pPr>
                <a:defRPr/>
              </a:pPr>
              <a:t>5/30/2024</a:t>
            </a:fld>
            <a:endParaRPr lang="en-US"/>
          </a:p>
        </p:txBody>
      </p:sp>
      <p:sp>
        <p:nvSpPr>
          <p:cNvPr id="5" name="Footer Placeholder 4">
            <a:extLst>
              <a:ext uri="{FF2B5EF4-FFF2-40B4-BE49-F238E27FC236}">
                <a16:creationId xmlns:a16="http://schemas.microsoft.com/office/drawing/2014/main" id="{515AEF95-081B-4786-A557-DBE9ED9D3A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182AA5-4571-4D69-B9A1-6BBF7F7DA76C}"/>
              </a:ext>
            </a:extLst>
          </p:cNvPr>
          <p:cNvSpPr>
            <a:spLocks noGrp="1"/>
          </p:cNvSpPr>
          <p:nvPr>
            <p:ph type="sldNum" sz="quarter" idx="12"/>
          </p:nvPr>
        </p:nvSpPr>
        <p:spPr/>
        <p:txBody>
          <a:bodyPr/>
          <a:lstStyle>
            <a:lvl1pPr>
              <a:defRPr/>
            </a:lvl1pPr>
          </a:lstStyle>
          <a:p>
            <a:fld id="{E654DF37-2AB5-489F-953E-F06746771AC1}" type="slidenum">
              <a:rPr lang="en-US" altLang="en-US"/>
              <a:pPr/>
              <a:t>‹nº›</a:t>
            </a:fld>
            <a:endParaRPr lang="en-US" altLang="en-US"/>
          </a:p>
        </p:txBody>
      </p:sp>
    </p:spTree>
    <p:extLst>
      <p:ext uri="{BB962C8B-B14F-4D97-AF65-F5344CB8AC3E}">
        <p14:creationId xmlns:p14="http://schemas.microsoft.com/office/powerpoint/2010/main" val="577151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id="{0EFF01BE-C141-4EBE-BF2E-2C93F4B9EAB6}"/>
              </a:ext>
            </a:extLst>
          </p:cNvPr>
          <p:cNvGrpSpPr>
            <a:grpSpLocks/>
          </p:cNvGrpSpPr>
          <p:nvPr userDrawn="1"/>
        </p:nvGrpSpPr>
        <p:grpSpPr bwMode="auto">
          <a:xfrm>
            <a:off x="304800" y="9474997"/>
            <a:ext cx="3257550" cy="583406"/>
            <a:chOff x="96" y="3984"/>
            <a:chExt cx="1026" cy="245"/>
          </a:xfrm>
        </p:grpSpPr>
        <p:pic>
          <p:nvPicPr>
            <p:cNvPr id="3" name="Picture 31" descr="New Bulfinch 3">
              <a:extLst>
                <a:ext uri="{FF2B5EF4-FFF2-40B4-BE49-F238E27FC236}">
                  <a16:creationId xmlns:a16="http://schemas.microsoft.com/office/drawing/2014/main" id="{C5A2FA47-4D0E-4D3C-B545-E6DD6D7EB9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 y="3984"/>
              <a:ext cx="21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2">
              <a:extLst>
                <a:ext uri="{FF2B5EF4-FFF2-40B4-BE49-F238E27FC236}">
                  <a16:creationId xmlns:a16="http://schemas.microsoft.com/office/drawing/2014/main" id="{8734FB1B-6251-46B6-9D75-2D7F43668CAD}"/>
                </a:ext>
              </a:extLst>
            </p:cNvPr>
            <p:cNvSpPr txBox="1">
              <a:spLocks noChangeArrowheads="1"/>
            </p:cNvSpPr>
            <p:nvPr userDrawn="1"/>
          </p:nvSpPr>
          <p:spPr bwMode="auto">
            <a:xfrm>
              <a:off x="288" y="4001"/>
              <a:ext cx="834" cy="212"/>
            </a:xfrm>
            <a:prstGeom prst="rect">
              <a:avLst/>
            </a:prstGeom>
            <a:noFill/>
            <a:ln w="9525">
              <a:noFill/>
              <a:miter lim="800000"/>
              <a:headEnd/>
              <a:tailEnd/>
            </a:ln>
            <a:effectLst/>
          </p:spPr>
          <p:txBody>
            <a:bodyPr wrap="none" anchor="ctr">
              <a:spAutoFit/>
            </a:bodyPr>
            <a:lstStyle/>
            <a:p>
              <a:pPr fontAlgn="auto">
                <a:lnSpc>
                  <a:spcPct val="80000"/>
                </a:lnSpc>
                <a:spcBef>
                  <a:spcPts val="0"/>
                </a:spcBef>
                <a:spcAft>
                  <a:spcPts val="0"/>
                </a:spcAft>
                <a:defRPr/>
              </a:pPr>
              <a:r>
                <a:rPr lang="en-US" sz="1650" b="1">
                  <a:solidFill>
                    <a:srgbClr val="777777"/>
                  </a:solidFill>
                  <a:latin typeface="+mn-lt"/>
                  <a:cs typeface="+mn-cs"/>
                </a:rPr>
                <a:t>MASSACHUSETTS GENERAL</a:t>
              </a:r>
              <a:br>
                <a:rPr lang="en-US" sz="1650" b="1">
                  <a:solidFill>
                    <a:srgbClr val="777777"/>
                  </a:solidFill>
                  <a:latin typeface="+mn-lt"/>
                  <a:cs typeface="+mn-cs"/>
                </a:rPr>
              </a:br>
              <a:r>
                <a:rPr lang="en-US" sz="1650" b="1">
                  <a:solidFill>
                    <a:srgbClr val="777777"/>
                  </a:solidFill>
                  <a:latin typeface="+mn-lt"/>
                  <a:cs typeface="+mn-cs"/>
                </a:rPr>
                <a:t>PHYSICIANS ORGANIZATION</a:t>
              </a:r>
            </a:p>
          </p:txBody>
        </p:sp>
      </p:grpSp>
      <p:pic>
        <p:nvPicPr>
          <p:cNvPr id="5" name="Picture 29" descr="Advancing D&amp;D">
            <a:extLst>
              <a:ext uri="{FF2B5EF4-FFF2-40B4-BE49-F238E27FC236}">
                <a16:creationId xmlns:a16="http://schemas.microsoft.com/office/drawing/2014/main" id="{A7C4F67B-EEDD-4D24-8133-32D437E3B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173200" y="114300"/>
            <a:ext cx="3857625" cy="93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MGH Pathology">
            <a:extLst>
              <a:ext uri="{FF2B5EF4-FFF2-40B4-BE49-F238E27FC236}">
                <a16:creationId xmlns:a16="http://schemas.microsoft.com/office/drawing/2014/main" id="{76A48971-36B7-4D1B-BB5C-3B11D1784FD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5275" y="228600"/>
            <a:ext cx="3819525" cy="7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5">
            <a:extLst>
              <a:ext uri="{FF2B5EF4-FFF2-40B4-BE49-F238E27FC236}">
                <a16:creationId xmlns:a16="http://schemas.microsoft.com/office/drawing/2014/main" id="{11BEB77F-D8E6-46B6-876D-54CD5B13D01B}"/>
              </a:ext>
            </a:extLst>
          </p:cNvPr>
          <p:cNvGrpSpPr>
            <a:grpSpLocks/>
          </p:cNvGrpSpPr>
          <p:nvPr userDrawn="1"/>
        </p:nvGrpSpPr>
        <p:grpSpPr bwMode="auto">
          <a:xfrm>
            <a:off x="15614650" y="9482146"/>
            <a:ext cx="2368550" cy="576263"/>
            <a:chOff x="4918" y="3969"/>
            <a:chExt cx="746" cy="242"/>
          </a:xfrm>
        </p:grpSpPr>
        <p:pic>
          <p:nvPicPr>
            <p:cNvPr id="8" name="Picture 26" descr="harvard">
              <a:extLst>
                <a:ext uri="{FF2B5EF4-FFF2-40B4-BE49-F238E27FC236}">
                  <a16:creationId xmlns:a16="http://schemas.microsoft.com/office/drawing/2014/main" id="{0FD4C187-4A64-4C20-95BB-35489BD76DB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2" y="396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7">
              <a:extLst>
                <a:ext uri="{FF2B5EF4-FFF2-40B4-BE49-F238E27FC236}">
                  <a16:creationId xmlns:a16="http://schemas.microsoft.com/office/drawing/2014/main" id="{046CA481-3824-4544-957D-87AA5977A6C1}"/>
                </a:ext>
              </a:extLst>
            </p:cNvPr>
            <p:cNvSpPr txBox="1">
              <a:spLocks noChangeArrowheads="1"/>
            </p:cNvSpPr>
            <p:nvPr userDrawn="1"/>
          </p:nvSpPr>
          <p:spPr bwMode="auto">
            <a:xfrm>
              <a:off x="4918" y="3986"/>
              <a:ext cx="554" cy="212"/>
            </a:xfrm>
            <a:prstGeom prst="rect">
              <a:avLst/>
            </a:prstGeom>
            <a:noFill/>
            <a:ln w="9525">
              <a:noFill/>
              <a:miter lim="800000"/>
              <a:headEnd/>
              <a:tailEnd/>
            </a:ln>
            <a:effectLst/>
          </p:spPr>
          <p:txBody>
            <a:bodyPr wrap="none" anchor="ctr">
              <a:spAutoFit/>
            </a:bodyPr>
            <a:lstStyle/>
            <a:p>
              <a:pPr algn="r" fontAlgn="auto">
                <a:lnSpc>
                  <a:spcPct val="80000"/>
                </a:lnSpc>
                <a:spcBef>
                  <a:spcPts val="0"/>
                </a:spcBef>
                <a:spcAft>
                  <a:spcPts val="0"/>
                </a:spcAft>
                <a:defRPr/>
              </a:pPr>
              <a:r>
                <a:rPr lang="en-US" sz="1650" b="1">
                  <a:solidFill>
                    <a:srgbClr val="777777"/>
                  </a:solidFill>
                  <a:latin typeface="+mn-lt"/>
                  <a:cs typeface="+mn-cs"/>
                </a:rPr>
                <a:t>HARVARD</a:t>
              </a:r>
              <a:br>
                <a:rPr lang="en-US" sz="1650" b="1">
                  <a:solidFill>
                    <a:srgbClr val="777777"/>
                  </a:solidFill>
                  <a:latin typeface="+mn-lt"/>
                  <a:cs typeface="+mn-cs"/>
                </a:rPr>
              </a:br>
              <a:r>
                <a:rPr lang="en-US" sz="1650" b="1">
                  <a:solidFill>
                    <a:srgbClr val="777777"/>
                  </a:solidFill>
                  <a:latin typeface="+mn-lt"/>
                  <a:cs typeface="+mn-cs"/>
                </a:rPr>
                <a:t>MEDICAL SCHOOL</a:t>
              </a:r>
            </a:p>
          </p:txBody>
        </p:sp>
      </p:grpSp>
    </p:spTree>
    <p:extLst>
      <p:ext uri="{BB962C8B-B14F-4D97-AF65-F5344CB8AC3E}">
        <p14:creationId xmlns:p14="http://schemas.microsoft.com/office/powerpoint/2010/main" val="1278903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5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2">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hasCustomPrompt="1"/>
          </p:nvPr>
        </p:nvSpPr>
        <p:spPr>
          <a:xfrm>
            <a:off x="575186" y="524177"/>
            <a:ext cx="11665975" cy="1216131"/>
          </a:xfrm>
          <a:prstGeom prst="rect">
            <a:avLst/>
          </a:prstGeom>
        </p:spPr>
        <p:txBody>
          <a:bodyPr anchor="t">
            <a:noAutofit/>
          </a:bodyPr>
          <a:lstStyle>
            <a:lvl1pPr algn="l">
              <a:lnSpc>
                <a:spcPts val="9200"/>
              </a:lnSpc>
              <a:defRPr sz="70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819150" y="2336038"/>
            <a:ext cx="16725900" cy="6265491"/>
          </a:xfrm>
          <a:prstGeom prst="rect">
            <a:avLst/>
          </a:prstGeom>
        </p:spPr>
        <p:txBody>
          <a:bodyPr/>
          <a:lstStyle>
            <a:lvl1pPr marL="0" indent="0" algn="l">
              <a:lnSpc>
                <a:spcPts val="3600"/>
              </a:lnSpc>
              <a:spcBef>
                <a:spcPts val="2400"/>
              </a:spcBef>
              <a:buNone/>
              <a:defRPr sz="3000">
                <a:solidFill>
                  <a:srgbClr val="565755"/>
                </a:solidFill>
              </a:defRPr>
            </a:lvl1pPr>
            <a:lvl2pPr marL="685800" indent="0" algn="ctr">
              <a:buNone/>
              <a:defRPr>
                <a:solidFill>
                  <a:schemeClr val="bg1"/>
                </a:solidFill>
              </a:defRPr>
            </a:lvl2pPr>
            <a:lvl3pPr marL="1371600" indent="0" algn="ctr">
              <a:buNone/>
              <a:defRPr>
                <a:solidFill>
                  <a:schemeClr val="bg1"/>
                </a:solidFill>
              </a:defRPr>
            </a:lvl3pPr>
            <a:lvl4pPr marL="2057400" indent="0" algn="ctr">
              <a:buNone/>
              <a:defRPr>
                <a:solidFill>
                  <a:schemeClr val="bg1"/>
                </a:solidFill>
              </a:defRPr>
            </a:lvl4pPr>
            <a:lvl5pPr marL="2743200" indent="0" algn="ctr">
              <a:buNone/>
              <a:defRPr>
                <a:solidFill>
                  <a:schemeClr val="bg1"/>
                </a:solidFill>
              </a:defRPr>
            </a:lvl5pPr>
          </a:lstStyle>
          <a:p>
            <a:pPr lvl="0"/>
            <a:endParaRPr lang="pt-BR" dirty="0"/>
          </a:p>
        </p:txBody>
      </p:sp>
      <p:pic>
        <p:nvPicPr>
          <p:cNvPr id="7" name="Imagem 6"/>
          <p:cNvPicPr>
            <a:picLocks noChangeAspect="1"/>
          </p:cNvPicPr>
          <p:nvPr userDrawn="1">
            <p:custDataLst>
              <p:custData r:id="rId1"/>
            </p:custDataLst>
          </p:nvPr>
        </p:nvPicPr>
        <p:blipFill>
          <a:blip r:embed="rId4" cstate="print">
            <a:extLst>
              <a:ext uri="{28A0092B-C50C-407E-A947-70E740481C1C}">
                <a14:useLocalDpi xmlns:a14="http://schemas.microsoft.com/office/drawing/2010/main" val="0"/>
              </a:ext>
            </a:extLst>
          </a:blip>
          <a:stretch>
            <a:fillRect/>
          </a:stretch>
        </p:blipFill>
        <p:spPr>
          <a:xfrm>
            <a:off x="12755510" y="458039"/>
            <a:ext cx="4889463" cy="1251702"/>
          </a:xfrm>
          <a:prstGeom prst="rect">
            <a:avLst/>
          </a:prstGeom>
        </p:spPr>
      </p:pic>
    </p:spTree>
    <p:extLst>
      <p:ext uri="{BB962C8B-B14F-4D97-AF65-F5344CB8AC3E}">
        <p14:creationId xmlns:p14="http://schemas.microsoft.com/office/powerpoint/2010/main" val="155471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m Azul">
    <p:spTree>
      <p:nvGrpSpPr>
        <p:cNvPr id="1" name=""/>
        <p:cNvGrpSpPr/>
        <p:nvPr/>
      </p:nvGrpSpPr>
      <p:grpSpPr>
        <a:xfrm>
          <a:off x="0" y="0"/>
          <a:ext cx="0" cy="0"/>
          <a:chOff x="0" y="0"/>
          <a:chExt cx="0" cy="0"/>
        </a:xfrm>
      </p:grpSpPr>
      <p:pic>
        <p:nvPicPr>
          <p:cNvPr id="8" name="Imagem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112244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m Ver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2286000" y="4922882"/>
            <a:ext cx="13716000" cy="1135018"/>
          </a:xfrm>
          <a:prstGeom prst="rect">
            <a:avLst/>
          </a:prstGeom>
        </p:spPr>
        <p:txBody>
          <a:bodyPr anchor="t">
            <a:noAutofit/>
          </a:bodyPr>
          <a:lstStyle>
            <a:lvl1pPr algn="ctr">
              <a:lnSpc>
                <a:spcPts val="9200"/>
              </a:lnSpc>
              <a:defRPr sz="9400" cap="all" baseline="0">
                <a:solidFill>
                  <a:schemeClr val="bg1"/>
                </a:solidFill>
                <a:latin typeface="Calibri Bold" panose="020F0702030404030204" pitchFamily="34" charset="0"/>
                <a:cs typeface="Calibri Bold" panose="020F0702030404030204" pitchFamily="34" charset="0"/>
              </a:defRPr>
            </a:lvl1pPr>
          </a:lstStyle>
          <a:p>
            <a:endParaRPr lang="en-US" dirty="0"/>
          </a:p>
        </p:txBody>
      </p:sp>
      <p:pic>
        <p:nvPicPr>
          <p:cNvPr id="4" name="Imagem 3"/>
          <p:cNvPicPr>
            <a:picLocks noChangeAspect="1"/>
          </p:cNvPicPr>
          <p:nvPr userDrawn="1">
            <p:custDataLst>
              <p:custData r:id="rId1"/>
            </p:custDataLst>
          </p:nvPr>
        </p:nvPicPr>
        <p:blipFill>
          <a:blip r:embed="rId6">
            <a:extLst>
              <a:ext uri="{28A0092B-C50C-407E-A947-70E740481C1C}">
                <a14:useLocalDpi xmlns:a14="http://schemas.microsoft.com/office/drawing/2010/main" val="0"/>
              </a:ext>
            </a:extLst>
          </a:blip>
          <a:stretch>
            <a:fillRect/>
          </a:stretch>
        </p:blipFill>
        <p:spPr>
          <a:xfrm>
            <a:off x="4377399" y="735710"/>
            <a:ext cx="9533203" cy="2510410"/>
          </a:xfrm>
          <a:prstGeom prst="rect">
            <a:avLst/>
          </a:prstGeom>
        </p:spPr>
      </p:pic>
      <p:grpSp>
        <p:nvGrpSpPr>
          <p:cNvPr id="19" name="Agrupar 18"/>
          <p:cNvGrpSpPr/>
          <p:nvPr userDrawn="1"/>
        </p:nvGrpSpPr>
        <p:grpSpPr>
          <a:xfrm>
            <a:off x="7343775" y="8902699"/>
            <a:ext cx="3600450" cy="1397000"/>
            <a:chOff x="7353300" y="8902699"/>
            <a:chExt cx="3600450" cy="1397000"/>
          </a:xfrm>
        </p:grpSpPr>
        <p:sp>
          <p:nvSpPr>
            <p:cNvPr id="7" name="Retângulo Arredondado 6"/>
            <p:cNvSpPr/>
            <p:nvPr userDrawn="1"/>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custDataLst>
                <p:custData r:id="rId2"/>
              </p:custDataLst>
            </p:nvPr>
          </p:nvPicPr>
          <p:blipFill>
            <a:blip r:embed="rId7"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userDrawn="1">
              <p:custDataLst>
                <p:custData r:id="rId3"/>
              </p:custDataLst>
            </p:nvPr>
          </p:nvPicPr>
          <p:blipFill>
            <a:blip r:embed="rId8"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24413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6899-0DAD-49DB-945F-73ED4FB3D6E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52EF1FF-BB5C-446D-8C51-113317F095A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60F2BB1-6A8E-4E50-98FA-6BBE4B4C2A8B}"/>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41590DDA-C256-46A6-A30C-ED0E16F9B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BC776-62C4-4EBB-8DD0-0AC6EFAC13E8}"/>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39090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7ED2F-0205-44E3-A1EE-A5CDC5DC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1FC47-9017-4F11-9F1D-6FEAC6E9B7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6F6BC-3D20-41E5-BCCB-FED9E2932F4B}"/>
              </a:ext>
            </a:extLst>
          </p:cNvPr>
          <p:cNvSpPr>
            <a:spLocks noGrp="1"/>
          </p:cNvSpPr>
          <p:nvPr>
            <p:ph type="dt" sz="half" idx="10"/>
          </p:nvPr>
        </p:nvSpPr>
        <p:spPr/>
        <p:txBody>
          <a:body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7FFE509D-4EAF-4098-8C3F-6AD02084E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E0C29-6F23-460B-BACA-CCAFB9E108C7}"/>
              </a:ext>
            </a:extLst>
          </p:cNvPr>
          <p:cNvSpPr>
            <a:spLocks noGrp="1"/>
          </p:cNvSpPr>
          <p:nvPr>
            <p:ph type="sldNum" sz="quarter" idx="12"/>
          </p:nvPr>
        </p:nvSpPr>
        <p:spPr/>
        <p:txBody>
          <a:bodyPr/>
          <a:lstStyle/>
          <a:p>
            <a:fld id="{027AD195-1E36-4FC5-BDF8-9B80EBBE8B74}" type="slidenum">
              <a:rPr lang="en-US" smtClean="0"/>
              <a:t>‹nº›</a:t>
            </a:fld>
            <a:endParaRPr lang="en-US"/>
          </a:p>
        </p:txBody>
      </p:sp>
    </p:spTree>
    <p:extLst>
      <p:ext uri="{BB962C8B-B14F-4D97-AF65-F5344CB8AC3E}">
        <p14:creationId xmlns:p14="http://schemas.microsoft.com/office/powerpoint/2010/main" val="3844786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2099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CD80A-A09B-4B7E-80B3-E47ACA3B246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EB57B2-A4F2-4266-8384-907ADC74BFF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B3BE6-B333-44D4-A4CA-9CFE7002777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E89150F-AE96-4380-82AA-C385BD709749}" type="datetimeFigureOut">
              <a:rPr lang="en-US" smtClean="0"/>
              <a:t>5/30/2024</a:t>
            </a:fld>
            <a:endParaRPr lang="en-US"/>
          </a:p>
        </p:txBody>
      </p:sp>
      <p:sp>
        <p:nvSpPr>
          <p:cNvPr id="5" name="Footer Placeholder 4">
            <a:extLst>
              <a:ext uri="{FF2B5EF4-FFF2-40B4-BE49-F238E27FC236}">
                <a16:creationId xmlns:a16="http://schemas.microsoft.com/office/drawing/2014/main" id="{55AABB3D-C79F-4344-9FDD-53C15CFED53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B3E1F9-001F-4E6B-A144-DE9E554EF65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27AD195-1E36-4FC5-BDF8-9B80EBBE8B74}" type="slidenum">
              <a:rPr lang="en-US" smtClean="0"/>
              <a:t>‹nº›</a:t>
            </a:fld>
            <a:endParaRPr lang="en-US"/>
          </a:p>
        </p:txBody>
      </p:sp>
    </p:spTree>
    <p:extLst>
      <p:ext uri="{BB962C8B-B14F-4D97-AF65-F5344CB8AC3E}">
        <p14:creationId xmlns:p14="http://schemas.microsoft.com/office/powerpoint/2010/main" val="42823668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707"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185A5-3C82-4965-AE67-253C3319348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8BAF9B-5315-46B5-92B3-0F814BAB016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26264-60ED-492D-BB90-2A3FACA1A1A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FE40AF-47E8-4489-A1DD-C1F0611CF779}" type="datetimeFigureOut">
              <a:rPr lang="en-US" smtClean="0"/>
              <a:t>5/30/2024</a:t>
            </a:fld>
            <a:endParaRPr lang="en-US"/>
          </a:p>
        </p:txBody>
      </p:sp>
      <p:sp>
        <p:nvSpPr>
          <p:cNvPr id="5" name="Footer Placeholder 4">
            <a:extLst>
              <a:ext uri="{FF2B5EF4-FFF2-40B4-BE49-F238E27FC236}">
                <a16:creationId xmlns:a16="http://schemas.microsoft.com/office/drawing/2014/main" id="{0C80C495-1D35-474C-943F-0982B1ED48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46589B-01AB-44A5-AE37-C9DEBA669DD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1FA409-8872-4AFC-8543-77CE48EF0DFC}" type="slidenum">
              <a:rPr lang="en-US" smtClean="0"/>
              <a:t>‹nº›</a:t>
            </a:fld>
            <a:endParaRPr lang="en-US"/>
          </a:p>
        </p:txBody>
      </p:sp>
    </p:spTree>
    <p:extLst>
      <p:ext uri="{BB962C8B-B14F-4D97-AF65-F5344CB8AC3E}">
        <p14:creationId xmlns:p14="http://schemas.microsoft.com/office/powerpoint/2010/main" val="28578984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11691DC-08B9-4B8A-9FED-143BB00B45E0}"/>
              </a:ext>
            </a:extLst>
          </p:cNvPr>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652181A-93E0-41B3-AC54-50F08EBBBC5A}"/>
              </a:ext>
            </a:extLst>
          </p:cNvPr>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2DBEA8-6C21-4CC6-8DA9-8F97B0306A2F}"/>
              </a:ext>
            </a:extLst>
          </p:cNvPr>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fontAlgn="auto">
              <a:spcBef>
                <a:spcPts val="0"/>
              </a:spcBef>
              <a:spcAft>
                <a:spcPts val="0"/>
              </a:spcAft>
              <a:defRPr sz="1800" smtClean="0">
                <a:solidFill>
                  <a:schemeClr val="tx1">
                    <a:tint val="75000"/>
                  </a:schemeClr>
                </a:solidFill>
                <a:latin typeface="+mn-lt"/>
                <a:cs typeface="+mn-cs"/>
              </a:defRPr>
            </a:lvl1pPr>
          </a:lstStyle>
          <a:p>
            <a:pPr>
              <a:defRPr/>
            </a:pPr>
            <a:fld id="{668094EB-D098-47BE-89B4-29720C9FD6B7}" type="datetimeFigureOut">
              <a:rPr lang="en-US"/>
              <a:pPr>
                <a:defRPr/>
              </a:pPr>
              <a:t>5/30/2024</a:t>
            </a:fld>
            <a:endParaRPr lang="en-US"/>
          </a:p>
        </p:txBody>
      </p:sp>
      <p:sp>
        <p:nvSpPr>
          <p:cNvPr id="5" name="Footer Placeholder 4">
            <a:extLst>
              <a:ext uri="{FF2B5EF4-FFF2-40B4-BE49-F238E27FC236}">
                <a16:creationId xmlns:a16="http://schemas.microsoft.com/office/drawing/2014/main" id="{363C0702-C83C-4CB0-A944-5D04FD21F6BB}"/>
              </a:ext>
            </a:extLst>
          </p:cNvPr>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fontAlgn="auto">
              <a:spcBef>
                <a:spcPts val="0"/>
              </a:spcBef>
              <a:spcAft>
                <a:spcPts val="0"/>
              </a:spcAft>
              <a:defRPr sz="18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57BB405-6781-406A-B021-4ADF445301DC}"/>
              </a:ext>
            </a:extLst>
          </p:cNvPr>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latin typeface="Calibri" panose="020F0502020204030204" pitchFamily="34" charset="0"/>
              </a:defRPr>
            </a:lvl1pPr>
          </a:lstStyle>
          <a:p>
            <a:fld id="{BA59C94E-CB8E-4431-9FC7-E4C83AF96E09}" type="slidenum">
              <a:rPr lang="en-US" altLang="en-US"/>
              <a:pPr/>
              <a:t>‹nº›</a:t>
            </a:fld>
            <a:endParaRPr lang="en-US" altLang="en-US"/>
          </a:p>
        </p:txBody>
      </p:sp>
    </p:spTree>
    <p:extLst>
      <p:ext uri="{BB962C8B-B14F-4D97-AF65-F5344CB8AC3E}">
        <p14:creationId xmlns:p14="http://schemas.microsoft.com/office/powerpoint/2010/main" val="177965927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rtl="0" fontAlgn="base">
        <a:spcBef>
          <a:spcPct val="0"/>
        </a:spcBef>
        <a:spcAft>
          <a:spcPct val="0"/>
        </a:spcAft>
        <a:defRPr sz="6600" kern="1200">
          <a:solidFill>
            <a:schemeClr val="tx1"/>
          </a:solidFill>
          <a:latin typeface="+mj-lt"/>
          <a:ea typeface="+mj-ea"/>
          <a:cs typeface="+mj-cs"/>
        </a:defRPr>
      </a:lvl1pPr>
      <a:lvl2pPr algn="ctr" rtl="0" fontAlgn="base">
        <a:spcBef>
          <a:spcPct val="0"/>
        </a:spcBef>
        <a:spcAft>
          <a:spcPct val="0"/>
        </a:spcAft>
        <a:defRPr sz="6600">
          <a:solidFill>
            <a:schemeClr val="tx1"/>
          </a:solidFill>
          <a:latin typeface="Calibri" panose="020F0502020204030204" pitchFamily="34" charset="0"/>
        </a:defRPr>
      </a:lvl2pPr>
      <a:lvl3pPr algn="ctr" rtl="0" fontAlgn="base">
        <a:spcBef>
          <a:spcPct val="0"/>
        </a:spcBef>
        <a:spcAft>
          <a:spcPct val="0"/>
        </a:spcAft>
        <a:defRPr sz="6600">
          <a:solidFill>
            <a:schemeClr val="tx1"/>
          </a:solidFill>
          <a:latin typeface="Calibri" panose="020F0502020204030204" pitchFamily="34" charset="0"/>
        </a:defRPr>
      </a:lvl3pPr>
      <a:lvl4pPr algn="ctr" rtl="0" fontAlgn="base">
        <a:spcBef>
          <a:spcPct val="0"/>
        </a:spcBef>
        <a:spcAft>
          <a:spcPct val="0"/>
        </a:spcAft>
        <a:defRPr sz="6600">
          <a:solidFill>
            <a:schemeClr val="tx1"/>
          </a:solidFill>
          <a:latin typeface="Calibri" panose="020F0502020204030204" pitchFamily="34" charset="0"/>
        </a:defRPr>
      </a:lvl4pPr>
      <a:lvl5pPr algn="ctr" rtl="0" fontAlgn="base">
        <a:spcBef>
          <a:spcPct val="0"/>
        </a:spcBef>
        <a:spcAft>
          <a:spcPct val="0"/>
        </a:spcAft>
        <a:defRPr sz="6600">
          <a:solidFill>
            <a:schemeClr val="tx1"/>
          </a:solidFill>
          <a:latin typeface="Calibri" panose="020F0502020204030204" pitchFamily="34" charset="0"/>
        </a:defRPr>
      </a:lvl5pPr>
      <a:lvl6pPr marL="685800" algn="ctr" rtl="0" fontAlgn="base">
        <a:spcBef>
          <a:spcPct val="0"/>
        </a:spcBef>
        <a:spcAft>
          <a:spcPct val="0"/>
        </a:spcAft>
        <a:defRPr sz="6600">
          <a:solidFill>
            <a:schemeClr val="tx1"/>
          </a:solidFill>
          <a:latin typeface="Calibri" panose="020F0502020204030204" pitchFamily="34" charset="0"/>
        </a:defRPr>
      </a:lvl6pPr>
      <a:lvl7pPr marL="1371600" algn="ctr" rtl="0" fontAlgn="base">
        <a:spcBef>
          <a:spcPct val="0"/>
        </a:spcBef>
        <a:spcAft>
          <a:spcPct val="0"/>
        </a:spcAft>
        <a:defRPr sz="6600">
          <a:solidFill>
            <a:schemeClr val="tx1"/>
          </a:solidFill>
          <a:latin typeface="Calibri" panose="020F0502020204030204" pitchFamily="34" charset="0"/>
        </a:defRPr>
      </a:lvl7pPr>
      <a:lvl8pPr marL="2057400" algn="ctr" rtl="0" fontAlgn="base">
        <a:spcBef>
          <a:spcPct val="0"/>
        </a:spcBef>
        <a:spcAft>
          <a:spcPct val="0"/>
        </a:spcAft>
        <a:defRPr sz="6600">
          <a:solidFill>
            <a:schemeClr val="tx1"/>
          </a:solidFill>
          <a:latin typeface="Calibri" panose="020F0502020204030204" pitchFamily="34" charset="0"/>
        </a:defRPr>
      </a:lvl8pPr>
      <a:lvl9pPr marL="2743200" algn="ctr" rtl="0" fontAlgn="base">
        <a:spcBef>
          <a:spcPct val="0"/>
        </a:spcBef>
        <a:spcAft>
          <a:spcPct val="0"/>
        </a:spcAft>
        <a:defRPr sz="6600">
          <a:solidFill>
            <a:schemeClr val="tx1"/>
          </a:solidFill>
          <a:latin typeface="Calibri" panose="020F0502020204030204" pitchFamily="34" charset="0"/>
        </a:defRPr>
      </a:lvl9pPr>
    </p:titleStyle>
    <p:bodyStyle>
      <a:lvl1pPr marL="514350" indent="-514350" algn="l" rtl="0" fontAlgn="base">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fontAlgn="base">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fontAlgn="base">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2.xml"/><Relationship Id="rId1" Type="http://schemas.openxmlformats.org/officeDocument/2006/relationships/customXml" Target="../../customXml/item1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customXml" Target="../../customXml/item15.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9.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88.wmf"/><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image" Target="../media/image82.png"/><Relationship Id="rId9"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7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diagramLayout" Target="../diagrams/layout6.xml"/><Relationship Id="rId7" Type="http://schemas.openxmlformats.org/officeDocument/2006/relationships/image" Target="../media/image96.jpeg"/><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customXml" Target="../../customXml/item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12508" y="3867110"/>
            <a:ext cx="15020807" cy="1551034"/>
          </a:xfrm>
        </p:spPr>
        <p:txBody>
          <a:bodyPr/>
          <a:lstStyle/>
          <a:p>
            <a:r>
              <a:rPr lang="pt-BR" sz="4800" dirty="0"/>
              <a:t>The  new follicular cell-derived thyroid tumors</a:t>
            </a:r>
          </a:p>
        </p:txBody>
      </p:sp>
      <p:sp>
        <p:nvSpPr>
          <p:cNvPr id="3" name="Espaço Reservado para Texto 2"/>
          <p:cNvSpPr>
            <a:spLocks noGrp="1"/>
          </p:cNvSpPr>
          <p:nvPr>
            <p:ph type="body" sz="quarter" idx="10"/>
          </p:nvPr>
        </p:nvSpPr>
        <p:spPr>
          <a:xfrm>
            <a:off x="1454150" y="7373222"/>
            <a:ext cx="11461750" cy="519113"/>
          </a:xfrm>
        </p:spPr>
        <p:txBody>
          <a:bodyPr/>
          <a:lstStyle/>
          <a:p>
            <a:r>
              <a:rPr lang="pt-BR" sz="5400" dirty="0"/>
              <a:t>Vania Nos</a:t>
            </a:r>
            <a:r>
              <a:rPr lang="en-US" sz="5400" dirty="0"/>
              <a:t>é</a:t>
            </a:r>
            <a:r>
              <a:rPr lang="pt-BR" sz="5400" dirty="0"/>
              <a:t>, MD, PhD</a:t>
            </a:r>
          </a:p>
        </p:txBody>
      </p:sp>
      <p:sp>
        <p:nvSpPr>
          <p:cNvPr id="4" name="Espaço Reservado para Texto 3"/>
          <p:cNvSpPr>
            <a:spLocks noGrp="1"/>
          </p:cNvSpPr>
          <p:nvPr>
            <p:ph type="body" sz="quarter" idx="11"/>
          </p:nvPr>
        </p:nvSpPr>
        <p:spPr/>
        <p:txBody>
          <a:bodyPr/>
          <a:lstStyle/>
          <a:p>
            <a:r>
              <a:rPr lang="pt-BR" sz="3600" dirty="0"/>
              <a:t>Massachusetts General Hospital, Harvard Medical School</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1012508" y="3417932"/>
            <a:ext cx="3521392" cy="325729"/>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1012508" y="6689115"/>
            <a:ext cx="3521392" cy="325729"/>
          </a:xfrm>
          <a:prstGeom prst="rect">
            <a:avLst/>
          </a:prstGeom>
        </p:spPr>
      </p:pic>
    </p:spTree>
    <p:extLst>
      <p:ext uri="{BB962C8B-B14F-4D97-AF65-F5344CB8AC3E}">
        <p14:creationId xmlns:p14="http://schemas.microsoft.com/office/powerpoint/2010/main" val="102966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0E6658E1-F460-4E72-9A4F-FA3F990E959E}"/>
              </a:ext>
            </a:extLst>
          </p:cNvPr>
          <p:cNvSpPr>
            <a:spLocks noGrp="1"/>
          </p:cNvSpPr>
          <p:nvPr>
            <p:ph type="title"/>
          </p:nvPr>
        </p:nvSpPr>
        <p:spPr>
          <a:xfrm>
            <a:off x="1402309" y="1473408"/>
            <a:ext cx="5082629" cy="6841455"/>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Follicular adenoma with papillary architecture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B27D7AD-12E7-42CC-A304-672D8D6CD3CB}"/>
              </a:ext>
            </a:extLst>
          </p:cNvPr>
          <p:cNvSpPr>
            <a:spLocks noGrp="1"/>
          </p:cNvSpPr>
          <p:nvPr>
            <p:ph idx="1"/>
          </p:nvPr>
        </p:nvSpPr>
        <p:spPr>
          <a:xfrm>
            <a:off x="7364062" y="2028454"/>
            <a:ext cx="9983396" cy="7889216"/>
          </a:xfrm>
        </p:spPr>
        <p:txBody>
          <a:bodyPr anchor="ctr">
            <a:normAutofit/>
          </a:bodyPr>
          <a:lstStyle/>
          <a:p>
            <a:pPr marL="0" indent="0">
              <a:buNone/>
            </a:pPr>
            <a:endParaRPr lang="en-US" sz="4800" b="1" dirty="0">
              <a:solidFill>
                <a:srgbClr val="FEFFFF"/>
              </a:solidFill>
              <a:latin typeface="Arial" panose="020B0604020202020204" pitchFamily="34" charset="0"/>
            </a:endParaRPr>
          </a:p>
          <a:p>
            <a:pPr marL="0" indent="0">
              <a:buNone/>
            </a:pPr>
            <a:r>
              <a:rPr lang="en-US" sz="4800" b="1" dirty="0">
                <a:solidFill>
                  <a:srgbClr val="FEFFFF"/>
                </a:solidFill>
                <a:latin typeface="Arial" panose="020B0604020202020204" pitchFamily="34" charset="0"/>
              </a:rPr>
              <a:t>Etiology</a:t>
            </a:r>
            <a:endParaRPr lang="en-US" sz="4800" dirty="0">
              <a:solidFill>
                <a:srgbClr val="FEFFFF"/>
              </a:solidFill>
              <a:latin typeface="Arial" panose="020B0604020202020204" pitchFamily="34" charset="0"/>
            </a:endParaRPr>
          </a:p>
          <a:p>
            <a:r>
              <a:rPr lang="en-US" sz="4800" dirty="0">
                <a:solidFill>
                  <a:srgbClr val="FEFFFF"/>
                </a:solidFill>
                <a:latin typeface="Arial" panose="020B0604020202020204" pitchFamily="34" charset="0"/>
              </a:rPr>
              <a:t>Unknown</a:t>
            </a:r>
          </a:p>
          <a:p>
            <a:r>
              <a:rPr lang="en-US" sz="4800" dirty="0">
                <a:solidFill>
                  <a:srgbClr val="FEFFFF"/>
                </a:solidFill>
                <a:latin typeface="Arial" panose="020B0604020202020204" pitchFamily="34" charset="0"/>
              </a:rPr>
              <a:t>Few arise in the setting of thyroid follicular nodular disease</a:t>
            </a:r>
            <a:br>
              <a:rPr lang="en-US" sz="4800" dirty="0">
                <a:solidFill>
                  <a:srgbClr val="FEFFFF"/>
                </a:solidFill>
                <a:latin typeface="Arial" panose="020B0604020202020204" pitchFamily="34" charset="0"/>
              </a:rPr>
            </a:br>
            <a:r>
              <a:rPr lang="en-US" sz="4800" dirty="0">
                <a:solidFill>
                  <a:srgbClr val="FEFFFF"/>
                </a:solidFill>
                <a:latin typeface="Arial" panose="020B0604020202020204" pitchFamily="34" charset="0"/>
              </a:rPr>
              <a:t>(multinodular goiter) </a:t>
            </a:r>
          </a:p>
          <a:p>
            <a:r>
              <a:rPr lang="en-US" sz="4800" dirty="0">
                <a:solidFill>
                  <a:srgbClr val="FEFFFF"/>
                </a:solidFill>
                <a:latin typeface="Arial" panose="020B0604020202020204" pitchFamily="34" charset="0"/>
              </a:rPr>
              <a:t>Most occur in patients with McCune Albright syndrome, Carney complex, PTEN-HTS, and DICER1 syndrome</a:t>
            </a:r>
          </a:p>
          <a:p>
            <a:endParaRPr lang="en-US" sz="2550" dirty="0">
              <a:solidFill>
                <a:srgbClr val="FEFFFF"/>
              </a:solidFill>
              <a:latin typeface="Arial" panose="020B0604020202020204" pitchFamily="34" charset="0"/>
            </a:endParaRPr>
          </a:p>
          <a:p>
            <a:endParaRPr lang="en-US" sz="2550" dirty="0">
              <a:solidFill>
                <a:srgbClr val="FEFFFF"/>
              </a:solidFill>
            </a:endParaRPr>
          </a:p>
        </p:txBody>
      </p:sp>
    </p:spTree>
    <p:extLst>
      <p:ext uri="{BB962C8B-B14F-4D97-AF65-F5344CB8AC3E}">
        <p14:creationId xmlns:p14="http://schemas.microsoft.com/office/powerpoint/2010/main" val="1545251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4"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Content Placeholder 4" descr="Background pattern&#10;&#10;Description automatically generated">
            <a:extLst>
              <a:ext uri="{FF2B5EF4-FFF2-40B4-BE49-F238E27FC236}">
                <a16:creationId xmlns:a16="http://schemas.microsoft.com/office/drawing/2014/main" id="{EDD38C5F-681C-436E-8B98-D2D839EDA5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601" b="5051"/>
          <a:stretch/>
        </p:blipFill>
        <p:spPr>
          <a:xfrm>
            <a:off x="3783534" y="15"/>
            <a:ext cx="14504463" cy="10286985"/>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5"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B1EF8410-AB5B-4602-9E97-8FD1D18BF752}"/>
              </a:ext>
            </a:extLst>
          </p:cNvPr>
          <p:cNvSpPr>
            <a:spLocks noGrp="1"/>
          </p:cNvSpPr>
          <p:nvPr>
            <p:ph type="title"/>
          </p:nvPr>
        </p:nvSpPr>
        <p:spPr>
          <a:xfrm>
            <a:off x="1257301" y="547688"/>
            <a:ext cx="5733284" cy="2849868"/>
          </a:xfrm>
        </p:spPr>
        <p:txBody>
          <a:bodyPr vert="horz" lIns="137160" tIns="68580" rIns="137160" bIns="68580" rtlCol="0" anchor="ctr">
            <a:normAutofit/>
          </a:bodyPr>
          <a:lstStyle/>
          <a:p>
            <a:r>
              <a:rPr lang="en-US" sz="5550"/>
              <a:t>Follicular adenoma with papillary architecture</a:t>
            </a:r>
          </a:p>
        </p:txBody>
      </p:sp>
      <p:sp>
        <p:nvSpPr>
          <p:cNvPr id="3" name="Content Placeholder 2">
            <a:extLst>
              <a:ext uri="{FF2B5EF4-FFF2-40B4-BE49-F238E27FC236}">
                <a16:creationId xmlns:a16="http://schemas.microsoft.com/office/drawing/2014/main" id="{CC71EE87-8976-4C0F-8EE7-01F288F5991C}"/>
              </a:ext>
            </a:extLst>
          </p:cNvPr>
          <p:cNvSpPr>
            <a:spLocks noGrp="1"/>
          </p:cNvSpPr>
          <p:nvPr>
            <p:ph sz="half" idx="1"/>
          </p:nvPr>
        </p:nvSpPr>
        <p:spPr>
          <a:xfrm>
            <a:off x="621792" y="3651301"/>
            <a:ext cx="8865108" cy="6635684"/>
          </a:xfrm>
        </p:spPr>
        <p:txBody>
          <a:bodyPr vert="horz" lIns="137160" tIns="68580" rIns="137160" bIns="68580" rtlCol="0">
            <a:normAutofit lnSpcReduction="10000"/>
          </a:bodyPr>
          <a:lstStyle/>
          <a:p>
            <a:pPr marL="0" indent="0">
              <a:buNone/>
            </a:pPr>
            <a:r>
              <a:rPr lang="en-US" b="1" i="0" dirty="0">
                <a:effectLst/>
              </a:rPr>
              <a:t>Histopathology</a:t>
            </a:r>
            <a:endParaRPr lang="en-US" b="0" i="0" dirty="0">
              <a:effectLst/>
            </a:endParaRPr>
          </a:p>
          <a:p>
            <a:r>
              <a:rPr lang="en-US" b="0" i="0" dirty="0">
                <a:effectLst/>
              </a:rPr>
              <a:t>These tumours have a characteristic morphology</a:t>
            </a:r>
          </a:p>
          <a:p>
            <a:r>
              <a:rPr lang="en-US" b="0" i="0" dirty="0">
                <a:effectLst/>
              </a:rPr>
              <a:t>They are usually cystic and show a mixture of follicular and papillary architecture that is neither random nor complex</a:t>
            </a:r>
          </a:p>
          <a:p>
            <a:r>
              <a:rPr lang="en-US" dirty="0"/>
              <a:t>L</a:t>
            </a:r>
            <a:r>
              <a:rPr lang="en-US" b="0" i="0" dirty="0">
                <a:effectLst/>
              </a:rPr>
              <a:t>arge follicles with complex papillary infoldings of the lining epithelium, with broad papillae showing an organized centripedal orientation </a:t>
            </a:r>
          </a:p>
          <a:p>
            <a:endParaRPr lang="en-US" sz="2850" dirty="0"/>
          </a:p>
        </p:txBody>
      </p:sp>
    </p:spTree>
    <p:extLst>
      <p:ext uri="{BB962C8B-B14F-4D97-AF65-F5344CB8AC3E}">
        <p14:creationId xmlns:p14="http://schemas.microsoft.com/office/powerpoint/2010/main" val="235082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3" name="Picture 2" descr="Background pattern&#10;&#10;Description automatically generated with low confidence">
            <a:extLst>
              <a:ext uri="{FF2B5EF4-FFF2-40B4-BE49-F238E27FC236}">
                <a16:creationId xmlns:a16="http://schemas.microsoft.com/office/drawing/2014/main" id="{7EF3BB4B-7BDE-4B65-9B85-945F65B78429}"/>
              </a:ext>
            </a:extLst>
          </p:cNvPr>
          <p:cNvPicPr>
            <a:picLocks noChangeAspect="1"/>
          </p:cNvPicPr>
          <p:nvPr/>
        </p:nvPicPr>
        <p:blipFill rotWithShape="1">
          <a:blip r:embed="rId3">
            <a:extLst>
              <a:ext uri="{28A0092B-C50C-407E-A947-70E740481C1C}">
                <a14:useLocalDpi xmlns:a14="http://schemas.microsoft.com/office/drawing/2010/main" val="0"/>
              </a:ext>
            </a:extLst>
          </a:blip>
          <a:srcRect t="14949" b="13408"/>
          <a:stretch/>
        </p:blipFill>
        <p:spPr>
          <a:xfrm>
            <a:off x="30" y="1923"/>
            <a:ext cx="18287970" cy="10285077"/>
          </a:xfrm>
          <a:prstGeom prst="rect">
            <a:avLst/>
          </a:prstGeom>
        </p:spPr>
      </p:pic>
    </p:spTree>
    <p:extLst>
      <p:ext uri="{BB962C8B-B14F-4D97-AF65-F5344CB8AC3E}">
        <p14:creationId xmlns:p14="http://schemas.microsoft.com/office/powerpoint/2010/main" val="2340458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3" name="Picture 2" descr="A picture containing fabric&#10;&#10;Description automatically generated">
            <a:extLst>
              <a:ext uri="{FF2B5EF4-FFF2-40B4-BE49-F238E27FC236}">
                <a16:creationId xmlns:a16="http://schemas.microsoft.com/office/drawing/2014/main" id="{1B22A71C-8D8F-4DBD-9CB4-67AC7784C596}"/>
              </a:ext>
            </a:extLst>
          </p:cNvPr>
          <p:cNvPicPr>
            <a:picLocks noChangeAspect="1"/>
          </p:cNvPicPr>
          <p:nvPr/>
        </p:nvPicPr>
        <p:blipFill rotWithShape="1">
          <a:blip r:embed="rId2">
            <a:extLst>
              <a:ext uri="{28A0092B-C50C-407E-A947-70E740481C1C}">
                <a14:useLocalDpi xmlns:a14="http://schemas.microsoft.com/office/drawing/2010/main" val="0"/>
              </a:ext>
            </a:extLst>
          </a:blip>
          <a:srcRect t="10366" b="17992"/>
          <a:stretch/>
        </p:blipFill>
        <p:spPr>
          <a:xfrm>
            <a:off x="30" y="1923"/>
            <a:ext cx="18287970" cy="10285077"/>
          </a:xfrm>
          <a:prstGeom prst="rect">
            <a:avLst/>
          </a:prstGeom>
        </p:spPr>
      </p:pic>
    </p:spTree>
    <p:extLst>
      <p:ext uri="{BB962C8B-B14F-4D97-AF65-F5344CB8AC3E}">
        <p14:creationId xmlns:p14="http://schemas.microsoft.com/office/powerpoint/2010/main" val="1342499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8288000" cy="10286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3" name="Rectangle 2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descr="A picture containing eaten&#10;&#10;Description automatically generated">
            <a:extLst>
              <a:ext uri="{FF2B5EF4-FFF2-40B4-BE49-F238E27FC236}">
                <a16:creationId xmlns:a16="http://schemas.microsoft.com/office/drawing/2014/main" id="{B3B962CD-1352-42ED-A6FD-3A6B36B967A8}"/>
              </a:ext>
            </a:extLst>
          </p:cNvPr>
          <p:cNvPicPr>
            <a:picLocks noChangeAspect="1"/>
          </p:cNvPicPr>
          <p:nvPr/>
        </p:nvPicPr>
        <p:blipFill rotWithShape="1">
          <a:blip r:embed="rId3">
            <a:extLst>
              <a:ext uri="{28A0092B-C50C-407E-A947-70E740481C1C}">
                <a14:useLocalDpi xmlns:a14="http://schemas.microsoft.com/office/drawing/2010/main" val="0"/>
              </a:ext>
            </a:extLst>
          </a:blip>
          <a:srcRect t="9405" b="6332"/>
          <a:stretch/>
        </p:blipFill>
        <p:spPr>
          <a:xfrm>
            <a:off x="6153149" y="102764"/>
            <a:ext cx="11982452" cy="10096665"/>
          </a:xfrm>
          <a:prstGeom prst="rect">
            <a:avLst/>
          </a:prstGeom>
        </p:spPr>
      </p:pic>
      <p:sp>
        <p:nvSpPr>
          <p:cNvPr id="27" name="Freeform: Shape 2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0EA8DDB1-473A-4BCC-8890-8071C5477E1E}"/>
              </a:ext>
            </a:extLst>
          </p:cNvPr>
          <p:cNvSpPr>
            <a:spLocks noGrp="1"/>
          </p:cNvSpPr>
          <p:nvPr>
            <p:ph type="title"/>
          </p:nvPr>
        </p:nvSpPr>
        <p:spPr>
          <a:xfrm>
            <a:off x="801710" y="4425581"/>
            <a:ext cx="4578440" cy="5297105"/>
          </a:xfrm>
        </p:spPr>
        <p:txBody>
          <a:bodyPr vert="horz" lIns="137160" tIns="68580" rIns="137160" bIns="68580" rtlCol="0" anchor="t">
            <a:normAutofit/>
          </a:bodyPr>
          <a:lstStyle/>
          <a:p>
            <a:pPr algn="r"/>
            <a:r>
              <a:rPr lang="en-US" sz="6000">
                <a:solidFill>
                  <a:srgbClr val="FFFFFF"/>
                </a:solidFill>
              </a:rPr>
              <a:t>Thyroid Follicular Nodular Disease (FND)</a:t>
            </a:r>
          </a:p>
        </p:txBody>
      </p:sp>
    </p:spTree>
    <p:extLst>
      <p:ext uri="{BB962C8B-B14F-4D97-AF65-F5344CB8AC3E}">
        <p14:creationId xmlns:p14="http://schemas.microsoft.com/office/powerpoint/2010/main" val="4231762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close&#10;&#10;Description automatically generated">
            <a:extLst>
              <a:ext uri="{FF2B5EF4-FFF2-40B4-BE49-F238E27FC236}">
                <a16:creationId xmlns:a16="http://schemas.microsoft.com/office/drawing/2014/main" id="{0818B3C8-3ABA-4AB5-8B42-B80F0933D26B}"/>
              </a:ext>
            </a:extLst>
          </p:cNvPr>
          <p:cNvPicPr>
            <a:picLocks noChangeAspect="1"/>
          </p:cNvPicPr>
          <p:nvPr/>
        </p:nvPicPr>
        <p:blipFill rotWithShape="1">
          <a:blip r:embed="rId2">
            <a:extLst>
              <a:ext uri="{28A0092B-C50C-407E-A947-70E740481C1C}">
                <a14:useLocalDpi xmlns:a14="http://schemas.microsoft.com/office/drawing/2010/main" val="0"/>
              </a:ext>
            </a:extLst>
          </a:blip>
          <a:srcRect t="6250"/>
          <a:stretch/>
        </p:blipFill>
        <p:spPr>
          <a:xfrm>
            <a:off x="30" y="15"/>
            <a:ext cx="18287970" cy="10286985"/>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108337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48E35BF-085C-4270-B06D-5063CD68922D}"/>
              </a:ext>
            </a:extLst>
          </p:cNvPr>
          <p:cNvSpPr>
            <a:spLocks noGrp="1"/>
          </p:cNvSpPr>
          <p:nvPr>
            <p:ph type="title"/>
          </p:nvPr>
        </p:nvSpPr>
        <p:spPr>
          <a:xfrm>
            <a:off x="1402309" y="1473408"/>
            <a:ext cx="5082629" cy="6841455"/>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Thyroid Follicular Nodular Disease (FND)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A2DB2106-A2B4-47D6-A2DF-EFF12DCBF013}"/>
              </a:ext>
            </a:extLst>
          </p:cNvPr>
          <p:cNvSpPr>
            <a:spLocks noGrp="1"/>
          </p:cNvSpPr>
          <p:nvPr>
            <p:ph idx="1"/>
          </p:nvPr>
        </p:nvSpPr>
        <p:spPr>
          <a:xfrm>
            <a:off x="7352674" y="2266950"/>
            <a:ext cx="9983396" cy="7638972"/>
          </a:xfrm>
        </p:spPr>
        <p:txBody>
          <a:bodyPr anchor="ctr">
            <a:normAutofit lnSpcReduction="10000"/>
          </a:bodyPr>
          <a:lstStyle/>
          <a:p>
            <a:pPr marL="0" indent="0">
              <a:buNone/>
            </a:pPr>
            <a:r>
              <a:rPr lang="en-US" sz="4800" b="1" dirty="0">
                <a:solidFill>
                  <a:srgbClr val="FEFFFF"/>
                </a:solidFill>
                <a:latin typeface="Arial" panose="020B0604020202020204" pitchFamily="34" charset="0"/>
              </a:rPr>
              <a:t>Definition</a:t>
            </a:r>
            <a:endParaRPr lang="en-US" sz="4800" dirty="0">
              <a:solidFill>
                <a:srgbClr val="FEFFFF"/>
              </a:solidFill>
              <a:latin typeface="Arial" panose="020B0604020202020204" pitchFamily="34" charset="0"/>
            </a:endParaRPr>
          </a:p>
          <a:p>
            <a:r>
              <a:rPr lang="en-US" sz="4800" dirty="0">
                <a:solidFill>
                  <a:srgbClr val="FEFFFF"/>
                </a:solidFill>
                <a:latin typeface="Arial" panose="020B0604020202020204" pitchFamily="34" charset="0"/>
              </a:rPr>
              <a:t>Thyroid follicular nodular disease (FND) is a multifocal non-inflammatory benign proliferation of thyroid follicular cells that results in multiple clonal and non-clonal nodules with highly variable architecture. </a:t>
            </a:r>
          </a:p>
          <a:p>
            <a:r>
              <a:rPr lang="en-US" sz="4800" dirty="0">
                <a:solidFill>
                  <a:srgbClr val="FEFFFF"/>
                </a:solidFill>
                <a:latin typeface="Arial" panose="020B0604020202020204" pitchFamily="34" charset="0"/>
              </a:rPr>
              <a:t>Multinodular goiter (MNG) is clinical term referring to an enlarged thyroid</a:t>
            </a:r>
            <a:endParaRPr lang="en-US" sz="4800" dirty="0">
              <a:solidFill>
                <a:srgbClr val="FEFFFF"/>
              </a:solidFill>
            </a:endParaRPr>
          </a:p>
        </p:txBody>
      </p:sp>
    </p:spTree>
    <p:extLst>
      <p:ext uri="{BB962C8B-B14F-4D97-AF65-F5344CB8AC3E}">
        <p14:creationId xmlns:p14="http://schemas.microsoft.com/office/powerpoint/2010/main" val="137509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48E35BF-085C-4270-B06D-5063CD68922D}"/>
              </a:ext>
            </a:extLst>
          </p:cNvPr>
          <p:cNvSpPr>
            <a:spLocks noGrp="1"/>
          </p:cNvSpPr>
          <p:nvPr>
            <p:ph type="title"/>
          </p:nvPr>
        </p:nvSpPr>
        <p:spPr>
          <a:xfrm>
            <a:off x="1402309" y="1473408"/>
            <a:ext cx="5082629" cy="6841455"/>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Thyroid Follicular Nodular Disease (FND)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A2DB2106-A2B4-47D6-A2DF-EFF12DCBF013}"/>
              </a:ext>
            </a:extLst>
          </p:cNvPr>
          <p:cNvSpPr>
            <a:spLocks noGrp="1"/>
          </p:cNvSpPr>
          <p:nvPr>
            <p:ph idx="1"/>
          </p:nvPr>
        </p:nvSpPr>
        <p:spPr>
          <a:xfrm>
            <a:off x="7402402" y="2028453"/>
            <a:ext cx="9933668" cy="7687047"/>
          </a:xfrm>
        </p:spPr>
        <p:txBody>
          <a:bodyPr anchor="ctr">
            <a:normAutofit/>
          </a:bodyPr>
          <a:lstStyle/>
          <a:p>
            <a:pPr marL="0" indent="0">
              <a:buNone/>
            </a:pPr>
            <a:endParaRPr lang="en-US" sz="2250" dirty="0">
              <a:solidFill>
                <a:srgbClr val="FEFFFF"/>
              </a:solidFill>
              <a:latin typeface="Arial" panose="020B0604020202020204" pitchFamily="34" charset="0"/>
            </a:endParaRPr>
          </a:p>
          <a:p>
            <a:pPr marL="0" indent="0">
              <a:buNone/>
            </a:pPr>
            <a:r>
              <a:rPr lang="en-US" sz="5400" b="1" dirty="0">
                <a:solidFill>
                  <a:srgbClr val="FEFFFF"/>
                </a:solidFill>
                <a:latin typeface="Arial" panose="020B0604020202020204" pitchFamily="34" charset="0"/>
              </a:rPr>
              <a:t>Etiology</a:t>
            </a:r>
            <a:endParaRPr lang="en-US" sz="5400" dirty="0">
              <a:solidFill>
                <a:srgbClr val="FEFFFF"/>
              </a:solidFill>
              <a:latin typeface="Arial" panose="020B0604020202020204" pitchFamily="34" charset="0"/>
            </a:endParaRPr>
          </a:p>
          <a:p>
            <a:r>
              <a:rPr lang="en-US" sz="5400" dirty="0">
                <a:solidFill>
                  <a:srgbClr val="FEFFFF"/>
                </a:solidFill>
                <a:latin typeface="Arial" panose="020B0604020202020204" pitchFamily="34" charset="0"/>
              </a:rPr>
              <a:t>It is likely a multifactorial process which involves </a:t>
            </a:r>
            <a:r>
              <a:rPr lang="en-US" sz="5400" i="1" dirty="0">
                <a:solidFill>
                  <a:srgbClr val="FEFFFF"/>
                </a:solidFill>
                <a:latin typeface="Arial" panose="020B0604020202020204" pitchFamily="34" charset="0"/>
              </a:rPr>
              <a:t>inherent </a:t>
            </a:r>
            <a:r>
              <a:rPr lang="en-US" sz="5400" dirty="0">
                <a:solidFill>
                  <a:srgbClr val="FEFFFF"/>
                </a:solidFill>
                <a:latin typeface="Arial" panose="020B0604020202020204" pitchFamily="34" charset="0"/>
              </a:rPr>
              <a:t>predisposition (susceptibility to developing thyroid nodules, familial euthyroid goiter) and environmental factors </a:t>
            </a:r>
          </a:p>
          <a:p>
            <a:r>
              <a:rPr lang="en-US" sz="5400" dirty="0">
                <a:solidFill>
                  <a:srgbClr val="FEFFFF"/>
                </a:solidFill>
                <a:latin typeface="Arial" panose="020B0604020202020204" pitchFamily="34" charset="0"/>
              </a:rPr>
              <a:t>Iodine deficiency </a:t>
            </a:r>
          </a:p>
          <a:p>
            <a:endParaRPr lang="en-US" sz="2250" dirty="0">
              <a:solidFill>
                <a:srgbClr val="FEFFFF"/>
              </a:solidFill>
            </a:endParaRPr>
          </a:p>
        </p:txBody>
      </p:sp>
    </p:spTree>
    <p:extLst>
      <p:ext uri="{BB962C8B-B14F-4D97-AF65-F5344CB8AC3E}">
        <p14:creationId xmlns:p14="http://schemas.microsoft.com/office/powerpoint/2010/main" val="78096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CB911A7-B06F-4648-A445-0C57BFF662D4}"/>
              </a:ext>
            </a:extLst>
          </p:cNvPr>
          <p:cNvSpPr>
            <a:spLocks noGrp="1"/>
          </p:cNvSpPr>
          <p:nvPr>
            <p:ph type="title"/>
          </p:nvPr>
        </p:nvSpPr>
        <p:spPr>
          <a:xfrm>
            <a:off x="1402309" y="1473408"/>
            <a:ext cx="5082629" cy="6841455"/>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Thyroid Follicular Nodular Disease (FND)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138412B1-6ECF-4CEB-9951-7FA8678746B6}"/>
              </a:ext>
            </a:extLst>
          </p:cNvPr>
          <p:cNvSpPr>
            <a:spLocks noGrp="1"/>
          </p:cNvSpPr>
          <p:nvPr>
            <p:ph idx="1"/>
          </p:nvPr>
        </p:nvSpPr>
        <p:spPr>
          <a:xfrm>
            <a:off x="7352674" y="2190751"/>
            <a:ext cx="9983396" cy="7726919"/>
          </a:xfrm>
        </p:spPr>
        <p:txBody>
          <a:bodyPr anchor="ctr">
            <a:normAutofit lnSpcReduction="10000"/>
          </a:bodyPr>
          <a:lstStyle/>
          <a:p>
            <a:pPr marL="0" indent="0">
              <a:buNone/>
            </a:pPr>
            <a:r>
              <a:rPr lang="en-US" b="1" i="0" dirty="0">
                <a:solidFill>
                  <a:srgbClr val="FEFFFF"/>
                </a:solidFill>
                <a:effectLst/>
                <a:latin typeface="Arial" panose="020B0604020202020204" pitchFamily="34" charset="0"/>
              </a:rPr>
              <a:t>Pathogenesis</a:t>
            </a:r>
            <a:endParaRPr lang="en-US" b="0" i="0" dirty="0">
              <a:solidFill>
                <a:srgbClr val="FEFFFF"/>
              </a:solidFill>
              <a:effectLst/>
              <a:latin typeface="Arial" panose="020B0604020202020204" pitchFamily="34" charset="0"/>
            </a:endParaRPr>
          </a:p>
          <a:p>
            <a:r>
              <a:rPr lang="en-US" b="0" i="0" dirty="0">
                <a:solidFill>
                  <a:srgbClr val="FEFFFF"/>
                </a:solidFill>
                <a:effectLst/>
                <a:latin typeface="Arial" panose="020B0604020202020204" pitchFamily="34" charset="0"/>
              </a:rPr>
              <a:t>Follicular nodules in MNG develop due to the proliferation of multiple cells in response to growth factors and cytokines</a:t>
            </a:r>
          </a:p>
          <a:p>
            <a:r>
              <a:rPr lang="en-US" dirty="0">
                <a:solidFill>
                  <a:srgbClr val="FEFFFF"/>
                </a:solidFill>
                <a:latin typeface="Arial" panose="020B0604020202020204" pitchFamily="34" charset="0"/>
              </a:rPr>
              <a:t>C</a:t>
            </a:r>
            <a:r>
              <a:rPr lang="en-US" b="0" i="0" dirty="0">
                <a:solidFill>
                  <a:srgbClr val="FEFFFF"/>
                </a:solidFill>
                <a:effectLst/>
                <a:latin typeface="Arial" panose="020B0604020202020204" pitchFamily="34" charset="0"/>
              </a:rPr>
              <a:t>lonal nodules do occur in the background of MNG and represent true neoplasms </a:t>
            </a:r>
          </a:p>
          <a:p>
            <a:r>
              <a:rPr lang="en-US" b="0" i="0" dirty="0">
                <a:solidFill>
                  <a:srgbClr val="FEFFFF"/>
                </a:solidFill>
                <a:effectLst/>
                <a:latin typeface="Arial" panose="020B0604020202020204" pitchFamily="34" charset="0"/>
              </a:rPr>
              <a:t>Familial and early-onset FND can also be associated with </a:t>
            </a:r>
            <a:r>
              <a:rPr lang="en-US" b="1" i="0" dirty="0">
                <a:solidFill>
                  <a:srgbClr val="FEFFFF"/>
                </a:solidFill>
                <a:effectLst/>
                <a:latin typeface="Arial" panose="020B0604020202020204" pitchFamily="34" charset="0"/>
              </a:rPr>
              <a:t>DICER1 syndrome </a:t>
            </a:r>
            <a:endParaRPr lang="en-US" b="1" dirty="0">
              <a:solidFill>
                <a:srgbClr val="FEFFFF"/>
              </a:solidFill>
              <a:latin typeface="Arial" panose="020B0604020202020204" pitchFamily="34" charset="0"/>
            </a:endParaRPr>
          </a:p>
          <a:p>
            <a:r>
              <a:rPr lang="en-US" b="0" i="1" dirty="0">
                <a:solidFill>
                  <a:srgbClr val="FEFFFF"/>
                </a:solidFill>
                <a:effectLst/>
                <a:latin typeface="Arial" panose="020B0604020202020204" pitchFamily="34" charset="0"/>
              </a:rPr>
              <a:t>TSHR and GNAS</a:t>
            </a:r>
            <a:r>
              <a:rPr lang="en-US" dirty="0">
                <a:solidFill>
                  <a:srgbClr val="FEFFFF"/>
                </a:solidFill>
                <a:latin typeface="Arial" panose="020B0604020202020204" pitchFamily="34" charset="0"/>
              </a:rPr>
              <a:t>, </a:t>
            </a:r>
            <a:r>
              <a:rPr lang="en-US" b="0" i="1" dirty="0">
                <a:solidFill>
                  <a:srgbClr val="FEFFFF"/>
                </a:solidFill>
                <a:effectLst/>
                <a:latin typeface="Arial" panose="020B0604020202020204" pitchFamily="34" charset="0"/>
              </a:rPr>
              <a:t>PRKAR1A</a:t>
            </a:r>
            <a:r>
              <a:rPr lang="en-US" b="0" i="0" dirty="0">
                <a:solidFill>
                  <a:srgbClr val="FEFFFF"/>
                </a:solidFill>
                <a:effectLst/>
                <a:latin typeface="Arial" panose="020B0604020202020204" pitchFamily="34" charset="0"/>
              </a:rPr>
              <a:t> (typically in the setting of </a:t>
            </a:r>
            <a:r>
              <a:rPr lang="en-US" b="1" i="0" dirty="0">
                <a:solidFill>
                  <a:srgbClr val="FEFFFF"/>
                </a:solidFill>
                <a:effectLst/>
                <a:latin typeface="Arial" panose="020B0604020202020204" pitchFamily="34" charset="0"/>
              </a:rPr>
              <a:t>Carney complex</a:t>
            </a:r>
            <a:r>
              <a:rPr lang="en-US" b="0" i="0" dirty="0">
                <a:solidFill>
                  <a:srgbClr val="FEFFFF"/>
                </a:solidFill>
                <a:effectLst/>
                <a:latin typeface="Arial" panose="020B0604020202020204" pitchFamily="34" charset="0"/>
              </a:rPr>
              <a:t>) and </a:t>
            </a:r>
            <a:r>
              <a:rPr lang="en-US" b="0" i="1" dirty="0">
                <a:solidFill>
                  <a:srgbClr val="FEFFFF"/>
                </a:solidFill>
                <a:effectLst/>
                <a:latin typeface="Arial" panose="020B0604020202020204" pitchFamily="34" charset="0"/>
              </a:rPr>
              <a:t>EZH1</a:t>
            </a:r>
            <a:r>
              <a:rPr lang="en-US" b="0" i="0" dirty="0">
                <a:solidFill>
                  <a:srgbClr val="FEFFFF"/>
                </a:solidFill>
                <a:effectLst/>
                <a:latin typeface="Arial" panose="020B0604020202020204" pitchFamily="34" charset="0"/>
              </a:rPr>
              <a:t> mutations</a:t>
            </a:r>
          </a:p>
          <a:p>
            <a:endParaRPr lang="en-US" sz="3300" dirty="0">
              <a:solidFill>
                <a:srgbClr val="FEFFFF"/>
              </a:solidFill>
            </a:endParaRPr>
          </a:p>
        </p:txBody>
      </p:sp>
    </p:spTree>
    <p:extLst>
      <p:ext uri="{BB962C8B-B14F-4D97-AF65-F5344CB8AC3E}">
        <p14:creationId xmlns:p14="http://schemas.microsoft.com/office/powerpoint/2010/main" val="20342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7800" y="1377399"/>
            <a:ext cx="1059191" cy="879530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6819" y="965201"/>
            <a:ext cx="630461" cy="85033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7" name="Rectangle 1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7581" y="965201"/>
            <a:ext cx="16400255" cy="8087916"/>
          </a:xfrm>
          <a:prstGeom prst="rect">
            <a:avLst/>
          </a:prstGeom>
          <a:solidFill>
            <a:srgbClr val="FFFFFF"/>
          </a:solidFill>
          <a:ln w="12700">
            <a:solidFill>
              <a:schemeClr val="accent1"/>
            </a:solidFill>
            <a:miter lim="800000"/>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pic>
        <p:nvPicPr>
          <p:cNvPr id="3" name="Picture 2" descr="A close-up of a brain&#10;&#10;Description automatically generated with medium confidence">
            <a:extLst>
              <a:ext uri="{FF2B5EF4-FFF2-40B4-BE49-F238E27FC236}">
                <a16:creationId xmlns:a16="http://schemas.microsoft.com/office/drawing/2014/main" id="{96C39BD9-B118-4DE9-A4D8-6D35F4E751FD}"/>
              </a:ext>
            </a:extLst>
          </p:cNvPr>
          <p:cNvPicPr>
            <a:picLocks noChangeAspect="1"/>
          </p:cNvPicPr>
          <p:nvPr/>
        </p:nvPicPr>
        <p:blipFill rotWithShape="1">
          <a:blip r:embed="rId2">
            <a:extLst>
              <a:ext uri="{28A0092B-C50C-407E-A947-70E740481C1C}">
                <a14:useLocalDpi xmlns:a14="http://schemas.microsoft.com/office/drawing/2010/main" val="0"/>
              </a:ext>
            </a:extLst>
          </a:blip>
          <a:srcRect t="19094" r="1" b="20063"/>
          <a:stretch/>
        </p:blipFill>
        <p:spPr>
          <a:xfrm>
            <a:off x="1196087" y="1206501"/>
            <a:ext cx="15923241" cy="7605315"/>
          </a:xfrm>
          <a:prstGeom prst="rect">
            <a:avLst/>
          </a:prstGeom>
        </p:spPr>
      </p:pic>
    </p:spTree>
    <p:extLst>
      <p:ext uri="{BB962C8B-B14F-4D97-AF65-F5344CB8AC3E}">
        <p14:creationId xmlns:p14="http://schemas.microsoft.com/office/powerpoint/2010/main" val="384932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0325" y="525593"/>
            <a:ext cx="16287350" cy="1216131"/>
          </a:xfrm>
        </p:spPr>
        <p:txBody>
          <a:bodyPr/>
          <a:lstStyle/>
          <a:p>
            <a:r>
              <a:rPr lang="pt-BR" dirty="0"/>
              <a:t>Declaração de Conflito de Interesse</a:t>
            </a:r>
          </a:p>
        </p:txBody>
      </p:sp>
      <p:sp>
        <p:nvSpPr>
          <p:cNvPr id="3" name="Espaço Reservado para Texto 2"/>
          <p:cNvSpPr>
            <a:spLocks noGrp="1"/>
          </p:cNvSpPr>
          <p:nvPr>
            <p:ph type="body" sz="quarter" idx="10"/>
          </p:nvPr>
        </p:nvSpPr>
        <p:spPr>
          <a:xfrm>
            <a:off x="1000125" y="3113323"/>
            <a:ext cx="16287750" cy="4926269"/>
          </a:xfrm>
        </p:spPr>
        <p:txBody>
          <a:bodyPr/>
          <a:lstStyle/>
          <a:p>
            <a:r>
              <a:rPr lang="pt-BR" sz="6000" dirty="0"/>
              <a:t>Dra. Vania Nos</a:t>
            </a:r>
            <a:r>
              <a:rPr lang="en-US" sz="6000" dirty="0"/>
              <a:t>é</a:t>
            </a:r>
            <a:r>
              <a:rPr lang="pt-BR" sz="6000" dirty="0"/>
              <a:t> afirma ter / não ter conflito</a:t>
            </a:r>
            <a:br>
              <a:rPr lang="pt-BR" sz="6000" dirty="0"/>
            </a:br>
            <a:r>
              <a:rPr lang="pt-BR" sz="6000" dirty="0"/>
              <a:t> de interesse a declarar</a:t>
            </a:r>
          </a:p>
          <a:p>
            <a:pPr>
              <a:lnSpc>
                <a:spcPts val="4000"/>
              </a:lnSpc>
            </a:pPr>
            <a:r>
              <a:rPr lang="pt-BR" sz="3000" dirty="0"/>
              <a:t>Em caso afirmativo, especificar: associação financeira relevante</a:t>
            </a:r>
            <a:br>
              <a:rPr lang="pt-BR" sz="3000" dirty="0"/>
            </a:br>
            <a:r>
              <a:rPr lang="pt-BR" sz="3000" dirty="0"/>
              <a:t>nos últimos 12 meses e que esteja relacionada ao conteúdo da</a:t>
            </a:r>
            <a:br>
              <a:rPr lang="pt-BR" sz="3000" dirty="0"/>
            </a:br>
            <a:r>
              <a:rPr lang="pt-BR" sz="3000" dirty="0"/>
              <a:t>atividade científica</a:t>
            </a:r>
          </a:p>
          <a:p>
            <a:pPr>
              <a:lnSpc>
                <a:spcPts val="4000"/>
              </a:lnSpc>
            </a:pPr>
            <a:endParaRPr lang="pt-BR" sz="3000" dirty="0"/>
          </a:p>
          <a:p>
            <a:pPr>
              <a:lnSpc>
                <a:spcPts val="4000"/>
              </a:lnSpc>
            </a:pPr>
            <a:r>
              <a:rPr lang="pt-BR" sz="2600"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882874" y="1690912"/>
            <a:ext cx="6522253" cy="515258"/>
          </a:xfrm>
          <a:prstGeom prst="rect">
            <a:avLst/>
          </a:prstGeom>
        </p:spPr>
      </p:pic>
    </p:spTree>
    <p:extLst>
      <p:ext uri="{BB962C8B-B14F-4D97-AF65-F5344CB8AC3E}">
        <p14:creationId xmlns:p14="http://schemas.microsoft.com/office/powerpoint/2010/main" val="116185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900" y="0"/>
            <a:ext cx="12236187" cy="10287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1806" y="2759827"/>
            <a:ext cx="12236190" cy="7526531"/>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94769" y="-49696"/>
            <a:ext cx="10286999" cy="10385105"/>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 name="Picture 1" descr="Background pattern&#10;&#10;Description automatically generated">
            <a:extLst>
              <a:ext uri="{FF2B5EF4-FFF2-40B4-BE49-F238E27FC236}">
                <a16:creationId xmlns:a16="http://schemas.microsoft.com/office/drawing/2014/main" id="{D58F25B4-186B-48E7-876C-89B8A58C5110}"/>
              </a:ext>
            </a:extLst>
          </p:cNvPr>
          <p:cNvPicPr>
            <a:picLocks noChangeAspect="1"/>
          </p:cNvPicPr>
          <p:nvPr/>
        </p:nvPicPr>
        <p:blipFill rotWithShape="1">
          <a:blip r:embed="rId2">
            <a:extLst>
              <a:ext uri="{28A0092B-C50C-407E-A947-70E740481C1C}">
                <a14:useLocalDpi xmlns:a14="http://schemas.microsoft.com/office/drawing/2010/main" val="0"/>
              </a:ext>
            </a:extLst>
          </a:blip>
          <a:srcRect t="21071" b="11792"/>
          <a:stretch/>
        </p:blipFill>
        <p:spPr>
          <a:xfrm>
            <a:off x="685800" y="685800"/>
            <a:ext cx="16916400" cy="8915400"/>
          </a:xfrm>
          <a:prstGeom prst="rect">
            <a:avLst/>
          </a:prstGeom>
        </p:spPr>
      </p:pic>
    </p:spTree>
    <p:extLst>
      <p:ext uri="{BB962C8B-B14F-4D97-AF65-F5344CB8AC3E}">
        <p14:creationId xmlns:p14="http://schemas.microsoft.com/office/powerpoint/2010/main" val="3184507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3" name="Picture 2" descr="A picture containing map&#10;&#10;Description automatically generated">
            <a:extLst>
              <a:ext uri="{FF2B5EF4-FFF2-40B4-BE49-F238E27FC236}">
                <a16:creationId xmlns:a16="http://schemas.microsoft.com/office/drawing/2014/main" id="{E29F41C2-1311-407B-B8BF-27EDF7AC0D7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2318" b="16040"/>
          <a:stretch/>
        </p:blipFill>
        <p:spPr>
          <a:xfrm>
            <a:off x="30" y="-207627"/>
            <a:ext cx="18287970" cy="10285077"/>
          </a:xfrm>
          <a:prstGeom prst="rect">
            <a:avLst/>
          </a:prstGeom>
        </p:spPr>
      </p:pic>
      <p:sp>
        <p:nvSpPr>
          <p:cNvPr id="4" name="TextBox 3">
            <a:extLst>
              <a:ext uri="{FF2B5EF4-FFF2-40B4-BE49-F238E27FC236}">
                <a16:creationId xmlns:a16="http://schemas.microsoft.com/office/drawing/2014/main" id="{1E28DF8F-6E87-4F45-B46C-7C39507FBC06}"/>
              </a:ext>
            </a:extLst>
          </p:cNvPr>
          <p:cNvSpPr txBox="1"/>
          <p:nvPr/>
        </p:nvSpPr>
        <p:spPr>
          <a:xfrm>
            <a:off x="14700325" y="661597"/>
            <a:ext cx="935449" cy="507831"/>
          </a:xfrm>
          <a:prstGeom prst="rect">
            <a:avLst/>
          </a:prstGeom>
          <a:noFill/>
        </p:spPr>
        <p:txBody>
          <a:bodyPr wrap="none" rtlCol="0">
            <a:spAutoFit/>
          </a:bodyPr>
          <a:lstStyle/>
          <a:p>
            <a:pPr defTabSz="1371600"/>
            <a:r>
              <a:rPr lang="en-US" sz="2700" b="1" dirty="0">
                <a:solidFill>
                  <a:prstClr val="black"/>
                </a:solidFill>
                <a:latin typeface="Calibri" panose="020F0502020204030204"/>
              </a:rPr>
              <a:t>PTEN</a:t>
            </a:r>
          </a:p>
        </p:txBody>
      </p:sp>
    </p:spTree>
    <p:extLst>
      <p:ext uri="{BB962C8B-B14F-4D97-AF65-F5344CB8AC3E}">
        <p14:creationId xmlns:p14="http://schemas.microsoft.com/office/powerpoint/2010/main" val="4130149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916093"/>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0"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514619"/>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1" name="Freeform: Shape 24">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 y="510637"/>
            <a:ext cx="6945209" cy="7898693"/>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pic>
        <p:nvPicPr>
          <p:cNvPr id="5" name="Picture 4" descr="A bird flying in the sky&#10;&#10;Description automatically generated with medium confidence">
            <a:extLst>
              <a:ext uri="{FF2B5EF4-FFF2-40B4-BE49-F238E27FC236}">
                <a16:creationId xmlns:a16="http://schemas.microsoft.com/office/drawing/2014/main" id="{53347C2B-2D7C-4537-9ADC-630E57421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50" y="1219201"/>
            <a:ext cx="5963028" cy="6457949"/>
          </a:xfrm>
          <a:prstGeom prst="rect">
            <a:avLst/>
          </a:prstGeom>
        </p:spPr>
      </p:pic>
      <p:sp>
        <p:nvSpPr>
          <p:cNvPr id="27" name="Freeform: Shape 26">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2670" y="1607345"/>
            <a:ext cx="10935327" cy="7863447"/>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pic>
        <p:nvPicPr>
          <p:cNvPr id="3" name="Picture 2" descr="A picture containing indoor&#10;&#10;Description automatically generated">
            <a:extLst>
              <a:ext uri="{FF2B5EF4-FFF2-40B4-BE49-F238E27FC236}">
                <a16:creationId xmlns:a16="http://schemas.microsoft.com/office/drawing/2014/main" id="{55889153-29CF-4E55-9FB0-113AED408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2" y="1902237"/>
            <a:ext cx="9772650" cy="7262724"/>
          </a:xfrm>
          <a:prstGeom prst="rect">
            <a:avLst/>
          </a:prstGeom>
        </p:spPr>
      </p:pic>
    </p:spTree>
    <p:extLst>
      <p:ext uri="{BB962C8B-B14F-4D97-AF65-F5344CB8AC3E}">
        <p14:creationId xmlns:p14="http://schemas.microsoft.com/office/powerpoint/2010/main" val="59952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402309" y="1473408"/>
            <a:ext cx="5082629" cy="6841455"/>
          </a:xfrm>
        </p:spPr>
        <p:txBody>
          <a:bodyPr>
            <a:normAutofit/>
          </a:bodyPr>
          <a:lstStyle/>
          <a:p>
            <a:r>
              <a:rPr lang="en-US" sz="5550">
                <a:solidFill>
                  <a:srgbClr val="FFFFFF"/>
                </a:solidFill>
              </a:rPr>
              <a:t>5</a:t>
            </a:r>
            <a:r>
              <a:rPr lang="en-US" sz="5550" baseline="30000">
                <a:solidFill>
                  <a:srgbClr val="FFFFFF"/>
                </a:solidFill>
              </a:rPr>
              <a:t>th</a:t>
            </a:r>
            <a:r>
              <a:rPr lang="en-US" sz="5550">
                <a:solidFill>
                  <a:srgbClr val="FFFFFF"/>
                </a:solidFill>
              </a:rPr>
              <a:t> Edition WHO Classification of Endocrine and Neuroendocrine Tumors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832793" y="2579428"/>
            <a:ext cx="9369357" cy="6652442"/>
          </a:xfrm>
        </p:spPr>
        <p:txBody>
          <a:bodyPr anchor="ctr">
            <a:normAutofit fontScale="92500" lnSpcReduction="20000"/>
          </a:bodyPr>
          <a:lstStyle/>
          <a:p>
            <a:pPr marL="0" indent="0">
              <a:buNone/>
            </a:pPr>
            <a:r>
              <a:rPr lang="en-US" sz="6000" b="1" dirty="0">
                <a:solidFill>
                  <a:srgbClr val="FEFFFF"/>
                </a:solidFill>
                <a:latin typeface="Arial" panose="020B0604020202020204" pitchFamily="34" charset="0"/>
                <a:cs typeface="Arial" panose="020B0604020202020204" pitchFamily="34" charset="0"/>
              </a:rPr>
              <a:t>Low-risk follicular cell-derived neoplasms include:</a:t>
            </a:r>
          </a:p>
          <a:p>
            <a:r>
              <a:rPr lang="en-US" sz="6000" dirty="0">
                <a:solidFill>
                  <a:srgbClr val="FEFFFF"/>
                </a:solidFill>
                <a:latin typeface="Arial" panose="020B0604020202020204" pitchFamily="34" charset="0"/>
                <a:cs typeface="Arial" panose="020B0604020202020204" pitchFamily="34" charset="0"/>
              </a:rPr>
              <a:t>Non-invasive follicular thyroid neoplasm with papillary-like nuclear features (NIFTP) </a:t>
            </a:r>
          </a:p>
          <a:p>
            <a:r>
              <a:rPr lang="en-US" sz="6000" dirty="0">
                <a:solidFill>
                  <a:srgbClr val="FEFFFF"/>
                </a:solidFill>
                <a:latin typeface="Arial" panose="020B0604020202020204" pitchFamily="34" charset="0"/>
                <a:cs typeface="Arial" panose="020B0604020202020204" pitchFamily="34" charset="0"/>
              </a:rPr>
              <a:t>Thyroid tumors of uncertain malignant potential </a:t>
            </a:r>
          </a:p>
          <a:p>
            <a:r>
              <a:rPr lang="en-US" sz="6000" dirty="0">
                <a:solidFill>
                  <a:srgbClr val="FEFFFF"/>
                </a:solidFill>
                <a:latin typeface="Arial" panose="020B0604020202020204" pitchFamily="34" charset="0"/>
                <a:cs typeface="Arial" panose="020B0604020202020204" pitchFamily="34" charset="0"/>
              </a:rPr>
              <a:t>Hyalinizing trabecular tumor</a:t>
            </a:r>
          </a:p>
        </p:txBody>
      </p:sp>
    </p:spTree>
    <p:extLst>
      <p:ext uri="{BB962C8B-B14F-4D97-AF65-F5344CB8AC3E}">
        <p14:creationId xmlns:p14="http://schemas.microsoft.com/office/powerpoint/2010/main" val="79983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Picture 4">
            <a:extLst>
              <a:ext uri="{FF2B5EF4-FFF2-40B4-BE49-F238E27FC236}">
                <a16:creationId xmlns:a16="http://schemas.microsoft.com/office/drawing/2014/main" id="{80AF570F-8148-491D-8E93-3BD9DC09FC08}"/>
              </a:ext>
            </a:extLst>
          </p:cNvPr>
          <p:cNvPicPr>
            <a:picLocks noChangeAspect="1"/>
          </p:cNvPicPr>
          <p:nvPr/>
        </p:nvPicPr>
        <p:blipFill>
          <a:blip r:embed="rId2"/>
          <a:stretch>
            <a:fillRect/>
          </a:stretch>
        </p:blipFill>
        <p:spPr>
          <a:xfrm>
            <a:off x="279914" y="990600"/>
            <a:ext cx="17685144" cy="7505700"/>
          </a:xfrm>
          <a:prstGeom prst="rect">
            <a:avLst/>
          </a:prstGeom>
        </p:spPr>
      </p:pic>
      <p:sp>
        <p:nvSpPr>
          <p:cNvPr id="2" name="Rectangle 1">
            <a:extLst>
              <a:ext uri="{FF2B5EF4-FFF2-40B4-BE49-F238E27FC236}">
                <a16:creationId xmlns:a16="http://schemas.microsoft.com/office/drawing/2014/main" id="{2C930F7A-52EA-437F-BEC9-E9EF97F7C0B4}"/>
              </a:ext>
            </a:extLst>
          </p:cNvPr>
          <p:cNvSpPr/>
          <p:nvPr/>
        </p:nvSpPr>
        <p:spPr>
          <a:xfrm>
            <a:off x="15999974" y="2018538"/>
            <a:ext cx="1905000" cy="628421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 name="Rectangle 7">
            <a:extLst>
              <a:ext uri="{FF2B5EF4-FFF2-40B4-BE49-F238E27FC236}">
                <a16:creationId xmlns:a16="http://schemas.microsoft.com/office/drawing/2014/main" id="{BC28F211-43A3-4310-B3A7-3329E3914932}"/>
              </a:ext>
            </a:extLst>
          </p:cNvPr>
          <p:cNvSpPr/>
          <p:nvPr/>
        </p:nvSpPr>
        <p:spPr>
          <a:xfrm>
            <a:off x="6362700" y="2038350"/>
            <a:ext cx="1905000" cy="626440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 name="Rectangle 8">
            <a:extLst>
              <a:ext uri="{FF2B5EF4-FFF2-40B4-BE49-F238E27FC236}">
                <a16:creationId xmlns:a16="http://schemas.microsoft.com/office/drawing/2014/main" id="{32BA01DE-751A-45FC-8D4A-285806C459F0}"/>
              </a:ext>
            </a:extLst>
          </p:cNvPr>
          <p:cNvSpPr/>
          <p:nvPr/>
        </p:nvSpPr>
        <p:spPr>
          <a:xfrm>
            <a:off x="13815060" y="2010918"/>
            <a:ext cx="1905000" cy="629183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 name="Elipse 2">
            <a:extLst>
              <a:ext uri="{FF2B5EF4-FFF2-40B4-BE49-F238E27FC236}">
                <a16:creationId xmlns:a16="http://schemas.microsoft.com/office/drawing/2014/main" id="{16560630-DEC5-442B-900B-A345FF7FB8FD}"/>
              </a:ext>
            </a:extLst>
          </p:cNvPr>
          <p:cNvSpPr/>
          <p:nvPr/>
        </p:nvSpPr>
        <p:spPr>
          <a:xfrm>
            <a:off x="8069580" y="1790700"/>
            <a:ext cx="5813136" cy="9612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56388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402309" y="1473408"/>
            <a:ext cx="5082629" cy="6841455"/>
          </a:xfrm>
        </p:spPr>
        <p:txBody>
          <a:bodyPr>
            <a:normAutofit/>
          </a:bodyPr>
          <a:lstStyle/>
          <a:p>
            <a:r>
              <a:rPr lang="en-US" sz="5550" dirty="0">
                <a:solidFill>
                  <a:srgbClr val="FFFFFF"/>
                </a:solidFill>
              </a:rPr>
              <a:t>5</a:t>
            </a:r>
            <a:r>
              <a:rPr lang="en-US" sz="5550" baseline="30000" dirty="0">
                <a:solidFill>
                  <a:srgbClr val="FFFFFF"/>
                </a:solidFill>
              </a:rPr>
              <a:t>th</a:t>
            </a:r>
            <a:r>
              <a:rPr lang="en-US" sz="5550" dirty="0">
                <a:solidFill>
                  <a:srgbClr val="FFFFFF"/>
                </a:solidFill>
              </a:rPr>
              <a:t> Edition WHO Classification of Endocrine and Neuroendocrine Tumors</a:t>
            </a:r>
          </a:p>
        </p:txBody>
      </p:sp>
      <p:sp>
        <p:nvSpPr>
          <p:cNvPr id="3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341286" y="2028453"/>
            <a:ext cx="9994784" cy="7877469"/>
          </a:xfrm>
        </p:spPr>
        <p:txBody>
          <a:bodyPr anchor="ctr">
            <a:normAutofit/>
          </a:bodyPr>
          <a:lstStyle/>
          <a:p>
            <a:pPr marL="0" indent="0">
              <a:buNone/>
            </a:pPr>
            <a:r>
              <a:rPr lang="en-US" sz="5200" b="1" i="0" u="none" strike="noStrike" baseline="0" dirty="0">
                <a:solidFill>
                  <a:srgbClr val="FEFFFF"/>
                </a:solidFill>
              </a:rPr>
              <a:t>Malignant follicular cell-derived neoplasms </a:t>
            </a:r>
          </a:p>
          <a:p>
            <a:r>
              <a:rPr lang="en-US" b="0" i="0" u="none" strike="noStrike" baseline="0" dirty="0">
                <a:solidFill>
                  <a:srgbClr val="FEFFFF"/>
                </a:solidFill>
              </a:rPr>
              <a:t>Stratified based on molecular profiles and aggressiveness</a:t>
            </a:r>
          </a:p>
          <a:p>
            <a:r>
              <a:rPr lang="en-US" b="0" i="0" u="none" strike="noStrike" baseline="0" dirty="0">
                <a:solidFill>
                  <a:srgbClr val="FEFFFF"/>
                </a:solidFill>
              </a:rPr>
              <a:t>Papillary thyroid carcinomas, and its morphological subtypes, represent the </a:t>
            </a:r>
            <a:r>
              <a:rPr lang="en-US" b="0" i="1" u="none" strike="noStrike" baseline="0" dirty="0">
                <a:solidFill>
                  <a:srgbClr val="FEFFFF"/>
                </a:solidFill>
              </a:rPr>
              <a:t>BRAF-</a:t>
            </a:r>
            <a:r>
              <a:rPr lang="en-US" b="0" u="none" strike="noStrike" baseline="0" dirty="0">
                <a:solidFill>
                  <a:srgbClr val="FEFFFF"/>
                </a:solidFill>
              </a:rPr>
              <a:t>like malignancies </a:t>
            </a:r>
          </a:p>
          <a:p>
            <a:r>
              <a:rPr lang="en-US" dirty="0">
                <a:solidFill>
                  <a:srgbClr val="FEFFFF"/>
                </a:solidFill>
              </a:rPr>
              <a:t>I</a:t>
            </a:r>
            <a:r>
              <a:rPr lang="en-US" b="0" i="0" u="none" strike="noStrike" baseline="0" dirty="0">
                <a:solidFill>
                  <a:srgbClr val="FEFFFF"/>
                </a:solidFill>
              </a:rPr>
              <a:t>nvasive encapsulated follicular variant PTC and follicular thyroid carcinoma represent the </a:t>
            </a:r>
            <a:r>
              <a:rPr lang="en-US" b="0" i="1" u="none" strike="noStrike" baseline="0" dirty="0">
                <a:solidFill>
                  <a:srgbClr val="FEFFFF"/>
                </a:solidFill>
              </a:rPr>
              <a:t>RAS</a:t>
            </a:r>
            <a:r>
              <a:rPr lang="en-US" b="0" i="0" u="none" strike="noStrike" baseline="0" dirty="0">
                <a:solidFill>
                  <a:srgbClr val="FEFFFF"/>
                </a:solidFill>
              </a:rPr>
              <a:t>-like malignancies</a:t>
            </a:r>
          </a:p>
          <a:p>
            <a:endParaRPr lang="en-US" sz="3000" dirty="0">
              <a:solidFill>
                <a:srgbClr val="FEFFFF"/>
              </a:solidFill>
            </a:endParaRPr>
          </a:p>
        </p:txBody>
      </p:sp>
    </p:spTree>
    <p:extLst>
      <p:ext uri="{BB962C8B-B14F-4D97-AF65-F5344CB8AC3E}">
        <p14:creationId xmlns:p14="http://schemas.microsoft.com/office/powerpoint/2010/main" val="3304782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6"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1" name="Rectangle 2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7923516"/>
            <a:ext cx="18287997" cy="238611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3" name="Rectangle 2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7923516"/>
            <a:ext cx="12172950" cy="2386113"/>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7923516"/>
            <a:ext cx="18287997" cy="2386113"/>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 name="TextBox 3">
            <a:extLst>
              <a:ext uri="{FF2B5EF4-FFF2-40B4-BE49-F238E27FC236}">
                <a16:creationId xmlns:a16="http://schemas.microsoft.com/office/drawing/2014/main" id="{4A4A8A1C-C860-40E0-AB78-324B2A266841}"/>
              </a:ext>
            </a:extLst>
          </p:cNvPr>
          <p:cNvSpPr txBox="1"/>
          <p:nvPr/>
        </p:nvSpPr>
        <p:spPr>
          <a:xfrm>
            <a:off x="1049571" y="8236457"/>
            <a:ext cx="16952679" cy="1738800"/>
          </a:xfrm>
          <a:prstGeom prst="rect">
            <a:avLst/>
          </a:prstGeom>
        </p:spPr>
        <p:txBody>
          <a:bodyPr vert="horz" lIns="137160" tIns="68580" rIns="137160" bIns="68580" rtlCol="0" anchor="ctr">
            <a:normAutofit/>
          </a:bodyPr>
          <a:lstStyle/>
          <a:p>
            <a:pPr defTabSz="1371600">
              <a:lnSpc>
                <a:spcPct val="90000"/>
              </a:lnSpc>
              <a:spcBef>
                <a:spcPct val="0"/>
              </a:spcBef>
              <a:spcAft>
                <a:spcPts val="900"/>
              </a:spcAft>
            </a:pPr>
            <a:r>
              <a:rPr lang="en-US" sz="4800" dirty="0">
                <a:solidFill>
                  <a:srgbClr val="FFFFFF"/>
                </a:solidFill>
                <a:latin typeface="Calibri Light" panose="020F0302020204030204"/>
              </a:rPr>
              <a:t>Schematic Overview of the Multistep Process of Thyroid Cancer Development and Progression</a:t>
            </a:r>
          </a:p>
        </p:txBody>
      </p:sp>
      <p:pic>
        <p:nvPicPr>
          <p:cNvPr id="3" name="Picture 2">
            <a:extLst>
              <a:ext uri="{FF2B5EF4-FFF2-40B4-BE49-F238E27FC236}">
                <a16:creationId xmlns:a16="http://schemas.microsoft.com/office/drawing/2014/main" id="{7E6B2520-2E78-4DCC-9805-7B006134E78C}"/>
              </a:ext>
            </a:extLst>
          </p:cNvPr>
          <p:cNvPicPr>
            <a:picLocks noChangeAspect="1"/>
          </p:cNvPicPr>
          <p:nvPr/>
        </p:nvPicPr>
        <p:blipFill>
          <a:blip r:embed="rId2"/>
          <a:stretch>
            <a:fillRect/>
          </a:stretch>
        </p:blipFill>
        <p:spPr>
          <a:xfrm>
            <a:off x="2343150" y="311744"/>
            <a:ext cx="13849350" cy="7611773"/>
          </a:xfrm>
          <a:prstGeom prst="rect">
            <a:avLst/>
          </a:prstGeom>
        </p:spPr>
      </p:pic>
    </p:spTree>
    <p:extLst>
      <p:ext uri="{BB962C8B-B14F-4D97-AF65-F5344CB8AC3E}">
        <p14:creationId xmlns:p14="http://schemas.microsoft.com/office/powerpoint/2010/main" val="3452522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402309" y="1473408"/>
            <a:ext cx="5082629" cy="6841455"/>
          </a:xfrm>
        </p:spPr>
        <p:txBody>
          <a:bodyPr>
            <a:normAutofit/>
          </a:bodyPr>
          <a:lstStyle/>
          <a:p>
            <a:r>
              <a:rPr lang="en-US" sz="5550" dirty="0">
                <a:solidFill>
                  <a:srgbClr val="FFFFFF"/>
                </a:solidFill>
              </a:rPr>
              <a:t>5</a:t>
            </a:r>
            <a:r>
              <a:rPr lang="en-US" sz="5550" baseline="30000" dirty="0">
                <a:solidFill>
                  <a:srgbClr val="FFFFFF"/>
                </a:solidFill>
              </a:rPr>
              <a:t>th</a:t>
            </a:r>
            <a:r>
              <a:rPr lang="en-US" sz="5550" dirty="0">
                <a:solidFill>
                  <a:srgbClr val="FFFFFF"/>
                </a:solidFill>
              </a:rPr>
              <a:t> Edition WHO Classification of Endocrine and Neuroendocrine Tumors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352674" y="2019224"/>
            <a:ext cx="9983396" cy="7886699"/>
          </a:xfrm>
        </p:spPr>
        <p:txBody>
          <a:bodyPr anchor="ctr">
            <a:normAutofit fontScale="92500"/>
          </a:bodyPr>
          <a:lstStyle/>
          <a:p>
            <a:pPr marL="0" indent="0">
              <a:buNone/>
            </a:pPr>
            <a:r>
              <a:rPr lang="en-US" sz="3600" b="1" dirty="0">
                <a:solidFill>
                  <a:schemeClr val="bg1"/>
                </a:solidFill>
                <a:latin typeface="Arial" panose="020B0604020202020204" pitchFamily="34" charset="0"/>
                <a:cs typeface="Arial" panose="020B0604020202020204" pitchFamily="34" charset="0"/>
              </a:rPr>
              <a:t>High-grade follicular cell–derived malignancy includes:</a:t>
            </a:r>
          </a:p>
          <a:p>
            <a:r>
              <a:rPr lang="en-US" sz="3600" dirty="0">
                <a:solidFill>
                  <a:schemeClr val="bg1"/>
                </a:solidFill>
                <a:latin typeface="Arial" panose="020B0604020202020204" pitchFamily="34" charset="0"/>
                <a:cs typeface="Arial" panose="020B0604020202020204" pitchFamily="34" charset="0"/>
              </a:rPr>
              <a:t>Poorly differentiated carcinoma</a:t>
            </a:r>
          </a:p>
          <a:p>
            <a:r>
              <a:rPr lang="en-US" sz="3600" dirty="0">
                <a:solidFill>
                  <a:schemeClr val="bg1"/>
                </a:solidFill>
                <a:latin typeface="Arial" panose="020B0604020202020204" pitchFamily="34" charset="0"/>
                <a:cs typeface="Arial" panose="020B0604020202020204" pitchFamily="34" charset="0"/>
              </a:rPr>
              <a:t>High-grade differentiated thyroid carcinomas </a:t>
            </a:r>
          </a:p>
          <a:p>
            <a:pPr marL="0" indent="0">
              <a:buNone/>
            </a:pPr>
            <a:endParaRPr lang="en-US" sz="3600" dirty="0">
              <a:solidFill>
                <a:schemeClr val="bg1"/>
              </a:solidFill>
              <a:latin typeface="Arial" panose="020B0604020202020204" pitchFamily="34" charset="0"/>
              <a:cs typeface="Arial" panose="020B0604020202020204" pitchFamily="34" charset="0"/>
            </a:endParaRPr>
          </a:p>
          <a:p>
            <a:pPr marL="685800" lvl="1" indent="0">
              <a:buNone/>
            </a:pPr>
            <a:r>
              <a:rPr lang="en-US" dirty="0">
                <a:solidFill>
                  <a:schemeClr val="bg1"/>
                </a:solidFill>
                <a:latin typeface="Arial" panose="020B0604020202020204" pitchFamily="34" charset="0"/>
                <a:cs typeface="Arial" panose="020B0604020202020204" pitchFamily="34" charset="0"/>
              </a:rPr>
              <a:t>-B</a:t>
            </a:r>
            <a:r>
              <a:rPr lang="en-US" b="0" i="0" u="none" strike="noStrike" baseline="0" dirty="0">
                <a:solidFill>
                  <a:schemeClr val="bg1"/>
                </a:solidFill>
                <a:latin typeface="Arial" panose="020B0604020202020204" pitchFamily="34" charset="0"/>
                <a:cs typeface="Arial" panose="020B0604020202020204" pitchFamily="34" charset="0"/>
              </a:rPr>
              <a:t>oth are characterized by increased mitotic activity and tumor necrosis without anaplastic histology and clinically behave in a similar manner</a:t>
            </a:r>
          </a:p>
          <a:p>
            <a:pPr marL="0" indent="0">
              <a:buNone/>
            </a:pPr>
            <a:endParaRPr lang="en-US" sz="3600" dirty="0">
              <a:solidFill>
                <a:schemeClr val="bg1"/>
              </a:solidFill>
              <a:latin typeface="Arial" panose="020B0604020202020204" pitchFamily="34" charset="0"/>
              <a:cs typeface="Arial" panose="020B0604020202020204" pitchFamily="34" charset="0"/>
            </a:endParaRPr>
          </a:p>
          <a:p>
            <a:r>
              <a:rPr lang="en-US" sz="3600" dirty="0">
                <a:solidFill>
                  <a:schemeClr val="bg1"/>
                </a:solidFill>
                <a:latin typeface="Arial" panose="020B0604020202020204" pitchFamily="34" charset="0"/>
                <a:cs typeface="Arial" panose="020B0604020202020204" pitchFamily="34" charset="0"/>
              </a:rPr>
              <a:t>Anaplastic thyroid carcinoma remains the most undifferentiated form </a:t>
            </a:r>
          </a:p>
          <a:p>
            <a:r>
              <a:rPr lang="en-US" sz="3600" dirty="0">
                <a:solidFill>
                  <a:schemeClr val="bg1"/>
                </a:solidFill>
                <a:latin typeface="Arial" panose="020B0604020202020204" pitchFamily="34" charset="0"/>
                <a:cs typeface="Arial" panose="020B0604020202020204" pitchFamily="34" charset="0"/>
              </a:rPr>
              <a:t>Squamous cell carcinoma of the thyroid is now considered as a subtype of anaplastic carcinoma</a:t>
            </a:r>
          </a:p>
        </p:txBody>
      </p:sp>
    </p:spTree>
    <p:extLst>
      <p:ext uri="{BB962C8B-B14F-4D97-AF65-F5344CB8AC3E}">
        <p14:creationId xmlns:p14="http://schemas.microsoft.com/office/powerpoint/2010/main" val="4014414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6"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7923516"/>
            <a:ext cx="18287996" cy="238611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7923516"/>
            <a:ext cx="12172950" cy="2386113"/>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 y="7923516"/>
            <a:ext cx="18287997" cy="2386113"/>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0B0B37-3716-4BD1-A6EC-AB2E3B4B8ED9}"/>
              </a:ext>
            </a:extLst>
          </p:cNvPr>
          <p:cNvSpPr txBox="1"/>
          <p:nvPr/>
        </p:nvSpPr>
        <p:spPr>
          <a:xfrm>
            <a:off x="1049571" y="8236456"/>
            <a:ext cx="10443108" cy="1738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defRPr/>
            </a:pPr>
            <a:r>
              <a:rPr lang="en-US" sz="6000" b="1" kern="1200" dirty="0">
                <a:solidFill>
                  <a:srgbClr val="FFFFFF"/>
                </a:solidFill>
                <a:effectLst>
                  <a:outerShdw blurRad="38100" dist="38100" dir="2700000" algn="tl">
                    <a:srgbClr val="000000">
                      <a:alpha val="43137"/>
                    </a:srgbClr>
                  </a:outerShdw>
                </a:effectLst>
                <a:latin typeface="+mj-lt"/>
                <a:ea typeface="+mj-ea"/>
                <a:cs typeface="+mj-cs"/>
              </a:rPr>
              <a:t>High-grade Differentiated Thyroid Carcinoma </a:t>
            </a:r>
          </a:p>
        </p:txBody>
      </p:sp>
      <p:pic>
        <p:nvPicPr>
          <p:cNvPr id="3" name="Picture 2">
            <a:extLst>
              <a:ext uri="{FF2B5EF4-FFF2-40B4-BE49-F238E27FC236}">
                <a16:creationId xmlns:a16="http://schemas.microsoft.com/office/drawing/2014/main" id="{54E441CC-4BF8-4E0A-B391-06FBAE97EE94}"/>
              </a:ext>
            </a:extLst>
          </p:cNvPr>
          <p:cNvPicPr>
            <a:picLocks noChangeAspect="1"/>
          </p:cNvPicPr>
          <p:nvPr/>
        </p:nvPicPr>
        <p:blipFill>
          <a:blip r:embed="rId2"/>
          <a:stretch>
            <a:fillRect/>
          </a:stretch>
        </p:blipFill>
        <p:spPr>
          <a:xfrm>
            <a:off x="717802" y="1087060"/>
            <a:ext cx="16991324" cy="5777046"/>
          </a:xfrm>
          <a:prstGeom prst="rect">
            <a:avLst/>
          </a:prstGeom>
        </p:spPr>
      </p:pic>
    </p:spTree>
    <p:extLst>
      <p:ext uri="{BB962C8B-B14F-4D97-AF65-F5344CB8AC3E}">
        <p14:creationId xmlns:p14="http://schemas.microsoft.com/office/powerpoint/2010/main" val="404028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4098-0992-4902-8905-206295D87C72}"/>
              </a:ext>
            </a:extLst>
          </p:cNvPr>
          <p:cNvSpPr>
            <a:spLocks noGrp="1"/>
          </p:cNvSpPr>
          <p:nvPr>
            <p:ph type="title"/>
          </p:nvPr>
        </p:nvSpPr>
        <p:spPr>
          <a:xfrm>
            <a:off x="1934307" y="547688"/>
            <a:ext cx="14067693" cy="1988345"/>
          </a:xfrm>
          <a:solidFill>
            <a:schemeClr val="accent5">
              <a:lumMod val="75000"/>
            </a:schemeClr>
          </a:solidFill>
        </p:spPr>
        <p:txBody>
          <a:bodyPr>
            <a:normAutofit/>
          </a:bodyPr>
          <a:lstStyle/>
          <a:p>
            <a:pPr algn="ctr"/>
            <a:r>
              <a:rPr lang="en-US" b="1" dirty="0">
                <a:solidFill>
                  <a:schemeClr val="bg1"/>
                </a:solidFill>
                <a:effectLst>
                  <a:outerShdw blurRad="38100" dist="38100" dir="2700000" algn="tl">
                    <a:srgbClr val="000000">
                      <a:alpha val="43137"/>
                    </a:srgbClr>
                  </a:outerShdw>
                </a:effectLst>
              </a:rPr>
              <a:t>Histologic Criteria for DHGTC </a:t>
            </a:r>
          </a:p>
        </p:txBody>
      </p:sp>
      <p:sp>
        <p:nvSpPr>
          <p:cNvPr id="3" name="Content Placeholder 2">
            <a:extLst>
              <a:ext uri="{FF2B5EF4-FFF2-40B4-BE49-F238E27FC236}">
                <a16:creationId xmlns:a16="http://schemas.microsoft.com/office/drawing/2014/main" id="{B9FB9B65-5815-41BA-AAB9-BA05BA5393B8}"/>
              </a:ext>
            </a:extLst>
          </p:cNvPr>
          <p:cNvSpPr>
            <a:spLocks noGrp="1"/>
          </p:cNvSpPr>
          <p:nvPr>
            <p:ph idx="1"/>
          </p:nvPr>
        </p:nvSpPr>
        <p:spPr>
          <a:xfrm>
            <a:off x="1934307" y="3376247"/>
            <a:ext cx="14067693" cy="6178300"/>
          </a:xfrm>
          <a:solidFill>
            <a:schemeClr val="accent5">
              <a:lumMod val="20000"/>
              <a:lumOff val="80000"/>
            </a:schemeClr>
          </a:solidFill>
        </p:spPr>
        <p:txBody>
          <a:bodyPr>
            <a:normAutofit/>
          </a:bodyPr>
          <a:lstStyle/>
          <a:p>
            <a:r>
              <a:rPr lang="en-US" sz="4400" b="1" dirty="0"/>
              <a:t>Invasive</a:t>
            </a:r>
          </a:p>
          <a:p>
            <a:r>
              <a:rPr lang="en-US" sz="4400" b="1" dirty="0"/>
              <a:t>Subclassified according to dominant differentiated </a:t>
            </a:r>
            <a:r>
              <a:rPr lang="en-US" sz="4400" b="1" dirty="0" err="1"/>
              <a:t>histotype</a:t>
            </a:r>
            <a:r>
              <a:rPr lang="en-US" sz="4400" b="1" dirty="0"/>
              <a:t>: FTC, OTC, PTC</a:t>
            </a:r>
          </a:p>
          <a:p>
            <a:pPr lvl="1"/>
            <a:r>
              <a:rPr lang="en-US" sz="4400" b="1" dirty="0"/>
              <a:t>Most are PTC with high-grade features</a:t>
            </a:r>
          </a:p>
          <a:p>
            <a:r>
              <a:rPr lang="en-US" sz="4400" b="1" u="sng" dirty="0"/>
              <a:t>&gt;</a:t>
            </a:r>
            <a:r>
              <a:rPr lang="en-US" sz="4400" b="1" dirty="0"/>
              <a:t> 5 mitoses per 2 mm</a:t>
            </a:r>
            <a:r>
              <a:rPr lang="en-US" sz="4400" b="1" baseline="30000" dirty="0"/>
              <a:t>2</a:t>
            </a:r>
            <a:r>
              <a:rPr lang="en-US" sz="4400" b="1" dirty="0"/>
              <a:t> </a:t>
            </a:r>
          </a:p>
          <a:p>
            <a:r>
              <a:rPr lang="en-US" sz="4400" b="1" dirty="0"/>
              <a:t>Tumor necrosis</a:t>
            </a:r>
          </a:p>
          <a:p>
            <a:r>
              <a:rPr lang="en-US" sz="4400" b="1" dirty="0"/>
              <a:t>Lack anaplastic morphology</a:t>
            </a:r>
          </a:p>
          <a:p>
            <a:endParaRPr lang="en-US" b="1" baseline="30000" dirty="0"/>
          </a:p>
        </p:txBody>
      </p:sp>
    </p:spTree>
    <p:extLst>
      <p:ext uri="{BB962C8B-B14F-4D97-AF65-F5344CB8AC3E}">
        <p14:creationId xmlns:p14="http://schemas.microsoft.com/office/powerpoint/2010/main" val="11918280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57773" y="958920"/>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9809" y="592809"/>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3361" y="4228451"/>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7503" y="1279190"/>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228130" y="1692746"/>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239594" y="880283"/>
            <a:ext cx="6345150" cy="5081246"/>
          </a:xfrm>
        </p:spPr>
        <p:txBody>
          <a:bodyPr anchor="b">
            <a:normAutofit/>
          </a:bodyPr>
          <a:lstStyle/>
          <a:p>
            <a:pPr algn="r"/>
            <a:r>
              <a:rPr lang="en-US" sz="6000" dirty="0">
                <a:solidFill>
                  <a:srgbClr val="FFFFFF"/>
                </a:solidFill>
              </a:rPr>
              <a:t>5</a:t>
            </a:r>
            <a:r>
              <a:rPr lang="en-US" sz="6000" baseline="30000" dirty="0">
                <a:solidFill>
                  <a:srgbClr val="FFFFFF"/>
                </a:solidFill>
              </a:rPr>
              <a:t>th</a:t>
            </a:r>
            <a:r>
              <a:rPr lang="en-US" sz="6000" dirty="0">
                <a:solidFill>
                  <a:srgbClr val="FFFFFF"/>
                </a:solidFill>
              </a:rPr>
              <a:t> Edition WHO Classification of Endocrine and Neuroendocrine Tumors</a:t>
            </a: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8382521" y="502920"/>
            <a:ext cx="9904331" cy="9784080"/>
          </a:xfrm>
        </p:spPr>
        <p:txBody>
          <a:bodyPr anchor="ctr">
            <a:normAutofit/>
          </a:bodyPr>
          <a:lstStyle/>
          <a:p>
            <a:pPr marL="0" indent="0">
              <a:buNone/>
            </a:pPr>
            <a:r>
              <a:rPr lang="en-US" sz="5400" dirty="0">
                <a:latin typeface="Arial" panose="020B0604020202020204" pitchFamily="34" charset="0"/>
                <a:cs typeface="Arial" panose="020B0604020202020204" pitchFamily="34" charset="0"/>
              </a:rPr>
              <a:t>The new classification has divided thyroid tumors into several new categories that allow for a clearer understanding of:</a:t>
            </a:r>
          </a:p>
          <a:p>
            <a:r>
              <a:rPr lang="en-US" sz="5400" dirty="0">
                <a:solidFill>
                  <a:srgbClr val="0070C0"/>
                </a:solidFill>
                <a:latin typeface="Arial" panose="020B0604020202020204" pitchFamily="34" charset="0"/>
                <a:cs typeface="Arial" panose="020B0604020202020204" pitchFamily="34" charset="0"/>
              </a:rPr>
              <a:t>Cell of origin </a:t>
            </a:r>
          </a:p>
          <a:p>
            <a:r>
              <a:rPr lang="en-US" sz="5400" dirty="0">
                <a:solidFill>
                  <a:srgbClr val="0070C0"/>
                </a:solidFill>
                <a:latin typeface="Arial" panose="020B0604020202020204" pitchFamily="34" charset="0"/>
                <a:cs typeface="Arial" panose="020B0604020202020204" pitchFamily="34" charset="0"/>
              </a:rPr>
              <a:t>Pathologic features: cytopathology and histopathology</a:t>
            </a:r>
          </a:p>
          <a:p>
            <a:r>
              <a:rPr lang="en-US" sz="5400" dirty="0">
                <a:solidFill>
                  <a:srgbClr val="0070C0"/>
                </a:solidFill>
                <a:latin typeface="Arial" panose="020B0604020202020204" pitchFamily="34" charset="0"/>
                <a:cs typeface="Arial" panose="020B0604020202020204" pitchFamily="34" charset="0"/>
              </a:rPr>
              <a:t>Molecular classification</a:t>
            </a:r>
          </a:p>
          <a:p>
            <a:r>
              <a:rPr lang="en-US" sz="5400" dirty="0">
                <a:solidFill>
                  <a:srgbClr val="0070C0"/>
                </a:solidFill>
                <a:latin typeface="Arial" panose="020B0604020202020204" pitchFamily="34" charset="0"/>
                <a:cs typeface="Arial" panose="020B0604020202020204" pitchFamily="34" charset="0"/>
              </a:rPr>
              <a:t>Biological behavior</a:t>
            </a:r>
          </a:p>
        </p:txBody>
      </p:sp>
    </p:spTree>
    <p:extLst>
      <p:ext uri="{BB962C8B-B14F-4D97-AF65-F5344CB8AC3E}">
        <p14:creationId xmlns:p14="http://schemas.microsoft.com/office/powerpoint/2010/main" val="556172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idx="4294967295"/>
          </p:nvPr>
        </p:nvSpPr>
        <p:spPr>
          <a:xfrm>
            <a:off x="2800350" y="385762"/>
            <a:ext cx="12687300" cy="1829900"/>
          </a:xfrm>
          <a:solidFill>
            <a:schemeClr val="accent5">
              <a:lumMod val="75000"/>
            </a:schemeClr>
          </a:solidFill>
        </p:spPr>
        <p:txBody>
          <a:bodyPr>
            <a:normAutofit/>
          </a:bodyPr>
          <a:lstStyle/>
          <a:p>
            <a:pPr algn="ctr"/>
            <a:r>
              <a:rPr lang="en-US" b="1" dirty="0">
                <a:solidFill>
                  <a:schemeClr val="bg1"/>
                </a:solidFill>
                <a:effectLst>
                  <a:outerShdw blurRad="38100" dist="38100" dir="2700000" algn="tl">
                    <a:srgbClr val="000000">
                      <a:alpha val="43137"/>
                    </a:srgbClr>
                  </a:outerShdw>
                </a:effectLst>
                <a:cs typeface="Calibri" charset="0"/>
              </a:rPr>
              <a:t>Histologic Criteria for PDTC</a:t>
            </a:r>
          </a:p>
        </p:txBody>
      </p:sp>
      <p:sp>
        <p:nvSpPr>
          <p:cNvPr id="1860611" name="Rectangle 3"/>
          <p:cNvSpPr>
            <a:spLocks noGrp="1" noChangeArrowheads="1"/>
          </p:cNvSpPr>
          <p:nvPr>
            <p:ph type="body" idx="4294967295"/>
          </p:nvPr>
        </p:nvSpPr>
        <p:spPr>
          <a:xfrm>
            <a:off x="1888761" y="2804746"/>
            <a:ext cx="13598889" cy="6863910"/>
          </a:xfrm>
          <a:solidFill>
            <a:schemeClr val="accent5">
              <a:lumMod val="20000"/>
              <a:lumOff val="80000"/>
            </a:schemeClr>
          </a:solidFill>
          <a:ln w="28575">
            <a:noFill/>
          </a:ln>
        </p:spPr>
        <p:txBody>
          <a:bodyPr/>
          <a:lstStyle/>
          <a:p>
            <a:pPr eaLnBrk="1" hangingPunct="1">
              <a:lnSpc>
                <a:spcPct val="90000"/>
              </a:lnSpc>
              <a:buFont typeface="Arial" panose="020B0604020202020204" pitchFamily="34" charset="0"/>
              <a:buChar char="•"/>
            </a:pPr>
            <a:r>
              <a:rPr lang="en-US" sz="4400" b="1" dirty="0"/>
              <a:t>Invasive malignant follicular neoplasm </a:t>
            </a:r>
          </a:p>
          <a:p>
            <a:pPr eaLnBrk="1" hangingPunct="1">
              <a:lnSpc>
                <a:spcPct val="90000"/>
              </a:lnSpc>
              <a:buFont typeface="Arial" panose="020B0604020202020204" pitchFamily="34" charset="0"/>
              <a:buChar char="•"/>
            </a:pPr>
            <a:r>
              <a:rPr lang="en-US" sz="4400" b="1" dirty="0"/>
              <a:t>Solid, trabecular or insular growth pattern</a:t>
            </a:r>
          </a:p>
          <a:p>
            <a:pPr eaLnBrk="1" hangingPunct="1">
              <a:lnSpc>
                <a:spcPct val="90000"/>
              </a:lnSpc>
              <a:buFont typeface="Arial" panose="020B0604020202020204" pitchFamily="34" charset="0"/>
              <a:buChar char="•"/>
            </a:pPr>
            <a:r>
              <a:rPr lang="en-US" sz="4400" b="1" dirty="0"/>
              <a:t>Absence of conventional nuclear features of papillary carcinoma</a:t>
            </a:r>
          </a:p>
          <a:p>
            <a:pPr eaLnBrk="1" hangingPunct="1">
              <a:lnSpc>
                <a:spcPct val="90000"/>
              </a:lnSpc>
              <a:buFont typeface="Arial" panose="020B0604020202020204" pitchFamily="34" charset="0"/>
              <a:buChar char="•"/>
            </a:pPr>
            <a:r>
              <a:rPr lang="en-US" sz="4400" b="1" dirty="0"/>
              <a:t>Presence of at least one of the following:</a:t>
            </a:r>
          </a:p>
          <a:p>
            <a:pPr lvl="1" eaLnBrk="1" hangingPunct="1">
              <a:lnSpc>
                <a:spcPct val="90000"/>
              </a:lnSpc>
              <a:buFont typeface="Arial" panose="020B0604020202020204" pitchFamily="34" charset="0"/>
              <a:buChar char="•"/>
            </a:pPr>
            <a:r>
              <a:rPr lang="en-US" b="1" dirty="0"/>
              <a:t>Convoluted nuclei</a:t>
            </a:r>
          </a:p>
          <a:p>
            <a:pPr lvl="1" eaLnBrk="1" hangingPunct="1">
              <a:lnSpc>
                <a:spcPct val="90000"/>
              </a:lnSpc>
              <a:buFont typeface="Arial" panose="020B0604020202020204" pitchFamily="34" charset="0"/>
              <a:buChar char="•"/>
            </a:pPr>
            <a:r>
              <a:rPr lang="en-US" b="1" dirty="0"/>
              <a:t>Mitotic activity </a:t>
            </a:r>
            <a:r>
              <a:rPr lang="en-US" b="1" u="sng" dirty="0"/>
              <a:t>&gt;</a:t>
            </a:r>
            <a:r>
              <a:rPr lang="en-US" b="1" dirty="0"/>
              <a:t> 3 per 2 mm</a:t>
            </a:r>
            <a:r>
              <a:rPr lang="en-US" b="1" baseline="30000" dirty="0"/>
              <a:t>2</a:t>
            </a:r>
          </a:p>
          <a:p>
            <a:pPr lvl="1" eaLnBrk="1" hangingPunct="1">
              <a:lnSpc>
                <a:spcPct val="90000"/>
              </a:lnSpc>
              <a:buFont typeface="Arial" panose="020B0604020202020204" pitchFamily="34" charset="0"/>
              <a:buChar char="•"/>
            </a:pPr>
            <a:r>
              <a:rPr lang="en-US" b="1" dirty="0"/>
              <a:t>Tumor Necrosis</a:t>
            </a:r>
          </a:p>
          <a:p>
            <a:pPr eaLnBrk="1" hangingPunct="1">
              <a:lnSpc>
                <a:spcPct val="90000"/>
              </a:lnSpc>
              <a:buFont typeface="Wingdings" pitchFamily="2" charset="2"/>
              <a:buChar char="§"/>
            </a:pPr>
            <a:r>
              <a:rPr lang="en-US" sz="4400" b="1" dirty="0"/>
              <a:t>Absence of anaplastic morphology</a:t>
            </a:r>
          </a:p>
        </p:txBody>
      </p:sp>
    </p:spTree>
    <p:extLst>
      <p:ext uri="{BB962C8B-B14F-4D97-AF65-F5344CB8AC3E}">
        <p14:creationId xmlns:p14="http://schemas.microsoft.com/office/powerpoint/2010/main" val="308364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60611">
                                            <p:txEl>
                                              <p:pRg st="2" end="2"/>
                                            </p:txEl>
                                          </p:spTgt>
                                        </p:tgtEl>
                                        <p:attrNameLst>
                                          <p:attrName>style.visibility</p:attrName>
                                        </p:attrNameLst>
                                      </p:cBhvr>
                                      <p:to>
                                        <p:strVal val="visible"/>
                                      </p:to>
                                    </p:set>
                                    <p:animEffect transition="in" filter="dissolve">
                                      <p:cBhvr>
                                        <p:cTn id="7" dur="500"/>
                                        <p:tgtEl>
                                          <p:spTgt spid="18606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60611">
                                            <p:txEl>
                                              <p:pRg st="3" end="3"/>
                                            </p:txEl>
                                          </p:spTgt>
                                        </p:tgtEl>
                                        <p:attrNameLst>
                                          <p:attrName>style.visibility</p:attrName>
                                        </p:attrNameLst>
                                      </p:cBhvr>
                                      <p:to>
                                        <p:strVal val="visible"/>
                                      </p:to>
                                    </p:set>
                                    <p:animEffect transition="in" filter="dissolve">
                                      <p:cBhvr>
                                        <p:cTn id="12" dur="500"/>
                                        <p:tgtEl>
                                          <p:spTgt spid="1860611">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860611">
                                            <p:txEl>
                                              <p:pRg st="4" end="4"/>
                                            </p:txEl>
                                          </p:spTgt>
                                        </p:tgtEl>
                                        <p:attrNameLst>
                                          <p:attrName>style.visibility</p:attrName>
                                        </p:attrNameLst>
                                      </p:cBhvr>
                                      <p:to>
                                        <p:strVal val="visible"/>
                                      </p:to>
                                    </p:set>
                                    <p:animEffect transition="in" filter="dissolve">
                                      <p:cBhvr>
                                        <p:cTn id="15" dur="500"/>
                                        <p:tgtEl>
                                          <p:spTgt spid="1860611">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60611">
                                            <p:txEl>
                                              <p:pRg st="5" end="5"/>
                                            </p:txEl>
                                          </p:spTgt>
                                        </p:tgtEl>
                                        <p:attrNameLst>
                                          <p:attrName>style.visibility</p:attrName>
                                        </p:attrNameLst>
                                      </p:cBhvr>
                                      <p:to>
                                        <p:strVal val="visible"/>
                                      </p:to>
                                    </p:set>
                                    <p:animEffect transition="in" filter="dissolve">
                                      <p:cBhvr>
                                        <p:cTn id="18" dur="500"/>
                                        <p:tgtEl>
                                          <p:spTgt spid="1860611">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860611">
                                            <p:txEl>
                                              <p:pRg st="6" end="6"/>
                                            </p:txEl>
                                          </p:spTgt>
                                        </p:tgtEl>
                                        <p:attrNameLst>
                                          <p:attrName>style.visibility</p:attrName>
                                        </p:attrNameLst>
                                      </p:cBhvr>
                                      <p:to>
                                        <p:strVal val="visible"/>
                                      </p:to>
                                    </p:set>
                                    <p:animEffect transition="in" filter="dissolve">
                                      <p:cBhvr>
                                        <p:cTn id="21" dur="500"/>
                                        <p:tgtEl>
                                          <p:spTgt spid="1860611">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860611">
                                            <p:txEl>
                                              <p:pRg st="7" end="7"/>
                                            </p:txEl>
                                          </p:spTgt>
                                        </p:tgtEl>
                                        <p:attrNameLst>
                                          <p:attrName>style.visibility</p:attrName>
                                        </p:attrNameLst>
                                      </p:cBhvr>
                                      <p:to>
                                        <p:strVal val="visible"/>
                                      </p:to>
                                    </p:set>
                                    <p:animEffect transition="in" filter="dissolve">
                                      <p:cBhvr>
                                        <p:cTn id="24" dur="500"/>
                                        <p:tgtEl>
                                          <p:spTgt spid="18606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83E242-6744-B76A-5B3B-CFCA1BDCAEE5}"/>
              </a:ext>
            </a:extLst>
          </p:cNvPr>
          <p:cNvPicPr>
            <a:picLocks noChangeAspect="1"/>
          </p:cNvPicPr>
          <p:nvPr/>
        </p:nvPicPr>
        <p:blipFill>
          <a:blip r:embed="rId2"/>
          <a:stretch>
            <a:fillRect/>
          </a:stretch>
        </p:blipFill>
        <p:spPr>
          <a:xfrm>
            <a:off x="4217437" y="252535"/>
            <a:ext cx="9817526" cy="9817526"/>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Poorly differentiated Thyroid Carcinoma (PdTC): A) Tumour with expansive growth pattern, invasion of the capsule and images of vascular invasion, b) Macroscopic appearance of an apparently well circumscribed PDTC whose histological characteristics are documented below, C, d) Nested pattern area with foci of necrosis (H&amp;E, 40x), e) Focus with numerous mitoses and without PTC type nuclei (H&amp;E, 400x). ">
            <a:extLst>
              <a:ext uri="{FF2B5EF4-FFF2-40B4-BE49-F238E27FC236}">
                <a16:creationId xmlns:a16="http://schemas.microsoft.com/office/drawing/2014/main" id="{AF779BDB-0FC7-0781-9067-96B304A57164}"/>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81096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7B51CC7-9861-A7D1-C446-A3F5B94BF17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18863" r="1" b="7537"/>
          <a:stretch/>
        </p:blipFill>
        <p:spPr>
          <a:xfrm>
            <a:off x="295275" y="260277"/>
            <a:ext cx="17697450" cy="9769144"/>
          </a:xfrm>
          <a:prstGeom prst="rect">
            <a:avLst/>
          </a:prstGeom>
        </p:spPr>
      </p:pic>
      <p:sp>
        <p:nvSpPr>
          <p:cNvPr id="3" name="AutoShape 4" descr="Poorly differentiated Thyroid Carcinoma (PdTC): A) Tumour with expansive growth pattern, invasion of the capsule and images of vascular invasion, b) Macroscopic appearance of an apparently well circumscribed PDTC whose histological characteristics are documented below, C, d) Nested pattern area with foci of necrosis (H&amp;E, 40x), e) Focus with numerous mitoses and without PTC type nuclei (H&amp;E, 400x). ">
            <a:extLst>
              <a:ext uri="{FF2B5EF4-FFF2-40B4-BE49-F238E27FC236}">
                <a16:creationId xmlns:a16="http://schemas.microsoft.com/office/drawing/2014/main" id="{524C40F0-44CA-858A-FDB3-7D72F21D5788}"/>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90162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6446955" y="3537"/>
            <a:ext cx="2814980" cy="2649013"/>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5154" y="8581662"/>
            <a:ext cx="3392947" cy="1705336"/>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443322-7EF7-7D73-AD40-2EBD02F10BCB}"/>
              </a:ext>
            </a:extLst>
          </p:cNvPr>
          <p:cNvPicPr>
            <a:picLocks noChangeAspect="1"/>
          </p:cNvPicPr>
          <p:nvPr/>
        </p:nvPicPr>
        <p:blipFill>
          <a:blip r:embed="rId2"/>
          <a:stretch>
            <a:fillRect/>
          </a:stretch>
        </p:blipFill>
        <p:spPr>
          <a:xfrm>
            <a:off x="3237875" y="965200"/>
            <a:ext cx="11422505" cy="8356598"/>
          </a:xfrm>
          <a:prstGeom prst="rect">
            <a:avLst/>
          </a:prstGeom>
          <a:ln>
            <a:noFill/>
          </a:ln>
        </p:spPr>
      </p:pic>
    </p:spTree>
    <p:extLst>
      <p:ext uri="{BB962C8B-B14F-4D97-AF65-F5344CB8AC3E}">
        <p14:creationId xmlns:p14="http://schemas.microsoft.com/office/powerpoint/2010/main" val="2126569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4BDAC1-7EAD-CC0B-94D4-ADF9656D1DCC}"/>
              </a:ext>
            </a:extLst>
          </p:cNvPr>
          <p:cNvPicPr>
            <a:picLocks noChangeAspect="1"/>
          </p:cNvPicPr>
          <p:nvPr/>
        </p:nvPicPr>
        <p:blipFill rotWithShape="1">
          <a:blip r:embed="rId2"/>
          <a:srcRect t="13890" b="29871"/>
          <a:stretch/>
        </p:blipFill>
        <p:spPr>
          <a:xfrm>
            <a:off x="20" y="1923"/>
            <a:ext cx="18287980" cy="10285077"/>
          </a:xfrm>
          <a:prstGeom prst="rect">
            <a:avLst/>
          </a:prstGeom>
        </p:spPr>
      </p:pic>
    </p:spTree>
    <p:extLst>
      <p:ext uri="{BB962C8B-B14F-4D97-AF65-F5344CB8AC3E}">
        <p14:creationId xmlns:p14="http://schemas.microsoft.com/office/powerpoint/2010/main" val="1385203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microscope&#10;&#10;Description automatically generated">
            <a:extLst>
              <a:ext uri="{FF2B5EF4-FFF2-40B4-BE49-F238E27FC236}">
                <a16:creationId xmlns:a16="http://schemas.microsoft.com/office/drawing/2014/main" id="{6F0EAA0F-BB23-2811-EB6A-4347A569661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Lst>
          </a:blip>
          <a:srcRect t="21758" b="21992"/>
          <a:stretch/>
        </p:blipFill>
        <p:spPr>
          <a:xfrm>
            <a:off x="20" y="10"/>
            <a:ext cx="18287980" cy="10286990"/>
          </a:xfrm>
          <a:prstGeom prst="rect">
            <a:avLst/>
          </a:prstGeom>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309" y="172789"/>
            <a:ext cx="17909382" cy="994142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500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6" y="0"/>
            <a:ext cx="13606268"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397F595-B7A5-981C-E9EF-67A371124F80}"/>
              </a:ext>
            </a:extLst>
          </p:cNvPr>
          <p:cNvPicPr>
            <a:picLocks noChangeAspect="1"/>
          </p:cNvPicPr>
          <p:nvPr/>
        </p:nvPicPr>
        <p:blipFill rotWithShape="1">
          <a:blip r:embed="rId2"/>
          <a:srcRect r="-1" b="14255"/>
          <a:stretch/>
        </p:blipFill>
        <p:spPr>
          <a:xfrm>
            <a:off x="2799184" y="685800"/>
            <a:ext cx="13324114" cy="8915400"/>
          </a:xfrm>
          <a:prstGeom prst="rect">
            <a:avLst/>
          </a:prstGeom>
        </p:spPr>
      </p:pic>
    </p:spTree>
    <p:extLst>
      <p:ext uri="{BB962C8B-B14F-4D97-AF65-F5344CB8AC3E}">
        <p14:creationId xmlns:p14="http://schemas.microsoft.com/office/powerpoint/2010/main" val="2032626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00559C7-1CC3-8906-0DBF-FF1FE8D45090}"/>
              </a:ext>
            </a:extLst>
          </p:cNvPr>
          <p:cNvPicPr>
            <a:picLocks noChangeAspect="1"/>
          </p:cNvPicPr>
          <p:nvPr/>
        </p:nvPicPr>
        <p:blipFill rotWithShape="1">
          <a:blip r:embed="rId2"/>
          <a:srcRect t="19272" b="24488"/>
          <a:stretch/>
        </p:blipFill>
        <p:spPr>
          <a:xfrm>
            <a:off x="20" y="1923"/>
            <a:ext cx="18287980" cy="10285077"/>
          </a:xfrm>
          <a:prstGeom prst="rect">
            <a:avLst/>
          </a:prstGeom>
        </p:spPr>
      </p:pic>
    </p:spTree>
    <p:extLst>
      <p:ext uri="{BB962C8B-B14F-4D97-AF65-F5344CB8AC3E}">
        <p14:creationId xmlns:p14="http://schemas.microsoft.com/office/powerpoint/2010/main" val="1888044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CD32185-4566-BB90-65D9-C14406475E4D}"/>
              </a:ext>
            </a:extLst>
          </p:cNvPr>
          <p:cNvPicPr>
            <a:picLocks noChangeAspect="1"/>
          </p:cNvPicPr>
          <p:nvPr/>
        </p:nvPicPr>
        <p:blipFill rotWithShape="1">
          <a:blip r:embed="rId2"/>
          <a:srcRect t="18204" b="25557"/>
          <a:stretch/>
        </p:blipFill>
        <p:spPr>
          <a:xfrm>
            <a:off x="20" y="1923"/>
            <a:ext cx="18287980" cy="10285077"/>
          </a:xfrm>
          <a:prstGeom prst="rect">
            <a:avLst/>
          </a:prstGeom>
        </p:spPr>
      </p:pic>
    </p:spTree>
    <p:extLst>
      <p:ext uri="{BB962C8B-B14F-4D97-AF65-F5344CB8AC3E}">
        <p14:creationId xmlns:p14="http://schemas.microsoft.com/office/powerpoint/2010/main" val="2775202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87F9F-83DE-E204-85CE-DC006895776F}"/>
              </a:ext>
            </a:extLst>
          </p:cNvPr>
          <p:cNvPicPr>
            <a:picLocks noChangeAspect="1"/>
          </p:cNvPicPr>
          <p:nvPr/>
        </p:nvPicPr>
        <p:blipFill rotWithShape="1">
          <a:blip r:embed="rId2"/>
          <a:srcRect t="19141" b="24609"/>
          <a:stretch/>
        </p:blipFill>
        <p:spPr>
          <a:xfrm>
            <a:off x="20" y="10"/>
            <a:ext cx="18287980" cy="10286990"/>
          </a:xfrm>
          <a:prstGeom prst="rect">
            <a:avLst/>
          </a:prstGeom>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309" y="172789"/>
            <a:ext cx="17909382" cy="994142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660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5"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27"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402309" y="1473408"/>
            <a:ext cx="5082629" cy="6841455"/>
          </a:xfrm>
        </p:spPr>
        <p:txBody>
          <a:bodyPr>
            <a:normAutofit/>
          </a:bodyPr>
          <a:lstStyle/>
          <a:p>
            <a:r>
              <a:rPr lang="en-US" sz="5550" dirty="0">
                <a:solidFill>
                  <a:srgbClr val="FFFFFF"/>
                </a:solidFill>
              </a:rPr>
              <a:t>5</a:t>
            </a:r>
            <a:r>
              <a:rPr lang="en-US" sz="5550" baseline="30000" dirty="0">
                <a:solidFill>
                  <a:srgbClr val="FFFFFF"/>
                </a:solidFill>
              </a:rPr>
              <a:t>th</a:t>
            </a:r>
            <a:r>
              <a:rPr lang="en-US" sz="5550" dirty="0">
                <a:solidFill>
                  <a:srgbClr val="FFFFFF"/>
                </a:solidFill>
              </a:rPr>
              <a:t> Edition WHO Classification of Endocrine and Neuroendocrine Tumors</a:t>
            </a:r>
          </a:p>
        </p:txBody>
      </p:sp>
      <p:sp>
        <p:nvSpPr>
          <p:cNvPr id="31"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701988" y="2414153"/>
            <a:ext cx="8923247" cy="7095608"/>
          </a:xfrm>
        </p:spPr>
        <p:txBody>
          <a:bodyPr anchor="ctr">
            <a:normAutofit/>
          </a:bodyPr>
          <a:lstStyle/>
          <a:p>
            <a:pPr marL="0" indent="0">
              <a:buNone/>
            </a:pPr>
            <a:r>
              <a:rPr lang="en-US" sz="6450" dirty="0">
                <a:solidFill>
                  <a:srgbClr val="FEFFFF"/>
                </a:solidFill>
                <a:latin typeface="Arial" panose="020B0604020202020204" pitchFamily="34" charset="0"/>
                <a:cs typeface="Arial" panose="020B0604020202020204" pitchFamily="34" charset="0"/>
              </a:rPr>
              <a:t>Follicular cell–derived tumors in this new classification are divided into: </a:t>
            </a:r>
          </a:p>
          <a:p>
            <a:r>
              <a:rPr lang="en-US" sz="6450" b="1" dirty="0">
                <a:solidFill>
                  <a:srgbClr val="FEFFFF"/>
                </a:solidFill>
                <a:latin typeface="Arial" panose="020B0604020202020204" pitchFamily="34" charset="0"/>
                <a:cs typeface="Arial" panose="020B0604020202020204" pitchFamily="34" charset="0"/>
              </a:rPr>
              <a:t>Benign neoplasms</a:t>
            </a:r>
          </a:p>
          <a:p>
            <a:r>
              <a:rPr lang="en-US" sz="6450" b="1" dirty="0">
                <a:solidFill>
                  <a:srgbClr val="FEFFFF"/>
                </a:solidFill>
                <a:latin typeface="Arial" panose="020B0604020202020204" pitchFamily="34" charset="0"/>
                <a:cs typeface="Arial" panose="020B0604020202020204" pitchFamily="34" charset="0"/>
              </a:rPr>
              <a:t>Low-risk neoplasms</a:t>
            </a:r>
          </a:p>
          <a:p>
            <a:r>
              <a:rPr lang="en-US" sz="6450" b="1" dirty="0">
                <a:solidFill>
                  <a:srgbClr val="FEFFFF"/>
                </a:solidFill>
                <a:latin typeface="Arial" panose="020B0604020202020204" pitchFamily="34" charset="0"/>
                <a:cs typeface="Arial" panose="020B0604020202020204" pitchFamily="34" charset="0"/>
              </a:rPr>
              <a:t>Malignant neoplasms</a:t>
            </a:r>
          </a:p>
        </p:txBody>
      </p:sp>
    </p:spTree>
    <p:extLst>
      <p:ext uri="{BB962C8B-B14F-4D97-AF65-F5344CB8AC3E}">
        <p14:creationId xmlns:p14="http://schemas.microsoft.com/office/powerpoint/2010/main" val="104317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E7BBB31-5C58-905E-600D-028BDC03A72B}"/>
              </a:ext>
            </a:extLst>
          </p:cNvPr>
          <p:cNvPicPr>
            <a:picLocks noChangeAspect="1"/>
          </p:cNvPicPr>
          <p:nvPr/>
        </p:nvPicPr>
        <p:blipFill rotWithShape="1">
          <a:blip r:embed="rId2"/>
          <a:srcRect t="30048" b="13712"/>
          <a:stretch/>
        </p:blipFill>
        <p:spPr>
          <a:xfrm>
            <a:off x="20" y="1923"/>
            <a:ext cx="18287980" cy="10285077"/>
          </a:xfrm>
          <a:prstGeom prst="rect">
            <a:avLst/>
          </a:prstGeom>
        </p:spPr>
      </p:pic>
    </p:spTree>
    <p:extLst>
      <p:ext uri="{BB962C8B-B14F-4D97-AF65-F5344CB8AC3E}">
        <p14:creationId xmlns:p14="http://schemas.microsoft.com/office/powerpoint/2010/main" val="3375823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3" name="Picture 2" descr="A picture containing purple, fabric&#10;&#10;Description automatically generated">
            <a:extLst>
              <a:ext uri="{FF2B5EF4-FFF2-40B4-BE49-F238E27FC236}">
                <a16:creationId xmlns:a16="http://schemas.microsoft.com/office/drawing/2014/main" id="{64D6FD87-E6AB-469B-8C1D-52F99DC8EEB3}"/>
              </a:ext>
            </a:extLst>
          </p:cNvPr>
          <p:cNvPicPr>
            <a:picLocks noChangeAspect="1"/>
          </p:cNvPicPr>
          <p:nvPr/>
        </p:nvPicPr>
        <p:blipFill rotWithShape="1">
          <a:blip r:embed="rId3">
            <a:extLst>
              <a:ext uri="{28A0092B-C50C-407E-A947-70E740481C1C}">
                <a14:useLocalDpi xmlns:a14="http://schemas.microsoft.com/office/drawing/2010/main" val="0"/>
              </a:ext>
            </a:extLst>
          </a:blip>
          <a:srcRect t="20287" b="8070"/>
          <a:stretch/>
        </p:blipFill>
        <p:spPr>
          <a:xfrm>
            <a:off x="30" y="1923"/>
            <a:ext cx="18287970" cy="10285077"/>
          </a:xfrm>
          <a:prstGeom prst="rect">
            <a:avLst/>
          </a:prstGeom>
        </p:spPr>
      </p:pic>
    </p:spTree>
    <p:extLst>
      <p:ext uri="{BB962C8B-B14F-4D97-AF65-F5344CB8AC3E}">
        <p14:creationId xmlns:p14="http://schemas.microsoft.com/office/powerpoint/2010/main" val="2279836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pic>
        <p:nvPicPr>
          <p:cNvPr id="3" name="Picture 2" descr="A picture containing coelenterate&#10;&#10;Description automatically generated">
            <a:extLst>
              <a:ext uri="{FF2B5EF4-FFF2-40B4-BE49-F238E27FC236}">
                <a16:creationId xmlns:a16="http://schemas.microsoft.com/office/drawing/2014/main" id="{8CB9A672-F99F-48E5-A50E-590C85617F81}"/>
              </a:ext>
            </a:extLst>
          </p:cNvPr>
          <p:cNvPicPr>
            <a:picLocks noChangeAspect="1"/>
          </p:cNvPicPr>
          <p:nvPr/>
        </p:nvPicPr>
        <p:blipFill rotWithShape="1">
          <a:blip r:embed="rId3">
            <a:extLst>
              <a:ext uri="{28A0092B-C50C-407E-A947-70E740481C1C}">
                <a14:useLocalDpi xmlns:a14="http://schemas.microsoft.com/office/drawing/2010/main" val="0"/>
              </a:ext>
            </a:extLst>
          </a:blip>
          <a:srcRect t="6573" b="21785"/>
          <a:stretch/>
        </p:blipFill>
        <p:spPr>
          <a:xfrm>
            <a:off x="30" y="1923"/>
            <a:ext cx="18287970" cy="10285077"/>
          </a:xfrm>
          <a:prstGeom prst="rect">
            <a:avLst/>
          </a:prstGeom>
        </p:spPr>
      </p:pic>
    </p:spTree>
    <p:extLst>
      <p:ext uri="{BB962C8B-B14F-4D97-AF65-F5344CB8AC3E}">
        <p14:creationId xmlns:p14="http://schemas.microsoft.com/office/powerpoint/2010/main" val="3109872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48990-CFCC-3E1C-A43A-ADD44D3ED37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t="21880" b="21880"/>
          <a:stretch/>
        </p:blipFill>
        <p:spPr>
          <a:xfrm rot="10800000">
            <a:off x="1714590" y="1324947"/>
            <a:ext cx="14858815" cy="7613780"/>
          </a:xfrm>
          <a:prstGeom prst="rect">
            <a:avLst/>
          </a:prstGeom>
        </p:spPr>
      </p:pic>
    </p:spTree>
    <p:extLst>
      <p:ext uri="{BB962C8B-B14F-4D97-AF65-F5344CB8AC3E}">
        <p14:creationId xmlns:p14="http://schemas.microsoft.com/office/powerpoint/2010/main" val="4110702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DE65A-3C75-57D3-FEE9-B5709684F4B5}"/>
              </a:ext>
            </a:extLst>
          </p:cNvPr>
          <p:cNvPicPr>
            <a:picLocks noChangeAspect="1"/>
          </p:cNvPicPr>
          <p:nvPr/>
        </p:nvPicPr>
        <p:blipFill rotWithShape="1">
          <a:blip r:embed="rId2"/>
          <a:srcRect t="27835" b="15915"/>
          <a:stretch/>
        </p:blipFill>
        <p:spPr>
          <a:xfrm rot="10800000">
            <a:off x="20" y="10"/>
            <a:ext cx="18287980" cy="10286990"/>
          </a:xfrm>
          <a:prstGeom prst="rect">
            <a:avLst/>
          </a:prstGeom>
        </p:spPr>
      </p:pic>
      <p:sp>
        <p:nvSpPr>
          <p:cNvPr id="7" name="Rectangle 6">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309" y="172789"/>
            <a:ext cx="17909382" cy="994142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837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5754-1F68-F265-5249-B47C46A5DB5A}"/>
              </a:ext>
            </a:extLst>
          </p:cNvPr>
          <p:cNvSpPr>
            <a:spLocks noGrp="1"/>
          </p:cNvSpPr>
          <p:nvPr>
            <p:ph type="title"/>
          </p:nvPr>
        </p:nvSpPr>
        <p:spPr/>
        <p:txBody>
          <a:bodyPr/>
          <a:lstStyle/>
          <a:p>
            <a:r>
              <a:rPr lang="en-US" dirty="0"/>
              <a:t>Immunohistochemistry</a:t>
            </a:r>
          </a:p>
        </p:txBody>
      </p:sp>
      <p:graphicFrame>
        <p:nvGraphicFramePr>
          <p:cNvPr id="5" name="Content Placeholder 2">
            <a:extLst>
              <a:ext uri="{FF2B5EF4-FFF2-40B4-BE49-F238E27FC236}">
                <a16:creationId xmlns:a16="http://schemas.microsoft.com/office/drawing/2014/main" id="{9372F1A5-A441-D21E-6183-982EA7D4AA7B}"/>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383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502DAAF9-65B1-22F9-4E85-EC8296BE3BD3}"/>
              </a:ext>
            </a:extLst>
          </p:cNvPr>
          <p:cNvPicPr>
            <a:picLocks noChangeAspect="1"/>
          </p:cNvPicPr>
          <p:nvPr/>
        </p:nvPicPr>
        <p:blipFill rotWithShape="1">
          <a:blip r:embed="rId2"/>
          <a:srcRect t="43760"/>
          <a:stretch/>
        </p:blipFill>
        <p:spPr>
          <a:xfrm>
            <a:off x="20" y="1923"/>
            <a:ext cx="18287980" cy="10285077"/>
          </a:xfrm>
          <a:prstGeom prst="rect">
            <a:avLst/>
          </a:prstGeom>
        </p:spPr>
      </p:pic>
    </p:spTree>
    <p:extLst>
      <p:ext uri="{BB962C8B-B14F-4D97-AF65-F5344CB8AC3E}">
        <p14:creationId xmlns:p14="http://schemas.microsoft.com/office/powerpoint/2010/main" val="2442955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2351-CD63-F5B1-9D2F-B47E2C253E5B}"/>
              </a:ext>
            </a:extLst>
          </p:cNvPr>
          <p:cNvSpPr>
            <a:spLocks noGrp="1"/>
          </p:cNvSpPr>
          <p:nvPr>
            <p:ph type="title"/>
          </p:nvPr>
        </p:nvSpPr>
        <p:spPr>
          <a:xfrm>
            <a:off x="0" y="1"/>
            <a:ext cx="18288000" cy="2500604"/>
          </a:xfrm>
        </p:spPr>
        <p:txBody>
          <a:bodyPr anchor="b">
            <a:normAutofit/>
          </a:bodyPr>
          <a:lstStyle/>
          <a:p>
            <a:pPr algn="ctr"/>
            <a:r>
              <a:rPr lang="en-US" sz="5600" b="1" dirty="0">
                <a:highlight>
                  <a:srgbClr val="FFFFFF"/>
                </a:highlight>
                <a:latin typeface="inherit"/>
              </a:rPr>
              <a:t>Turin Criteria for Diagnosis of Poorly Differentiated Thyroid Carcinoma</a:t>
            </a:r>
            <a:br>
              <a:rPr lang="en-US" sz="5600" b="1" dirty="0">
                <a:highlight>
                  <a:srgbClr val="FFFFFF"/>
                </a:highlight>
                <a:latin typeface="inherit"/>
              </a:rPr>
            </a:br>
            <a:endParaRPr lang="en-US" sz="5600" dirty="0"/>
          </a:p>
        </p:txBody>
      </p:sp>
      <p:sp>
        <p:nvSpPr>
          <p:cNvPr id="3" name="Content Placeholder 2">
            <a:extLst>
              <a:ext uri="{FF2B5EF4-FFF2-40B4-BE49-F238E27FC236}">
                <a16:creationId xmlns:a16="http://schemas.microsoft.com/office/drawing/2014/main" id="{5E855DC2-6107-29AE-F249-B5469E14C026}"/>
              </a:ext>
            </a:extLst>
          </p:cNvPr>
          <p:cNvSpPr>
            <a:spLocks noGrp="1"/>
          </p:cNvSpPr>
          <p:nvPr>
            <p:ph sz="half" idx="1"/>
          </p:nvPr>
        </p:nvSpPr>
        <p:spPr>
          <a:xfrm>
            <a:off x="690465" y="2015412"/>
            <a:ext cx="8570167" cy="7875037"/>
          </a:xfrm>
        </p:spPr>
        <p:txBody>
          <a:bodyPr anchor="t">
            <a:normAutofit fontScale="92500" lnSpcReduction="10000"/>
          </a:bodyPr>
          <a:lstStyle/>
          <a:p>
            <a:pPr marL="742950" lvl="1" indent="-285750">
              <a:buFont typeface="Arial" panose="020B0604020202020204" pitchFamily="34" charset="0"/>
              <a:buChar char="•"/>
            </a:pPr>
            <a:r>
              <a:rPr lang="en-US" b="0" i="0" dirty="0">
                <a:effectLst/>
                <a:highlight>
                  <a:srgbClr val="FFFFFF"/>
                </a:highlight>
                <a:latin typeface="inherit"/>
              </a:rPr>
              <a:t>Invasive carcinoma with</a:t>
            </a:r>
          </a:p>
          <a:p>
            <a:pPr marL="1143000" lvl="2" indent="-228600">
              <a:buFont typeface="Arial" panose="020B0604020202020204" pitchFamily="34" charset="0"/>
              <a:buChar char="•"/>
            </a:pPr>
            <a:r>
              <a:rPr lang="en-US" sz="3600" b="0" i="0" dirty="0">
                <a:effectLst/>
                <a:highlight>
                  <a:srgbClr val="FFFFFF"/>
                </a:highlight>
                <a:latin typeface="inherit"/>
              </a:rPr>
              <a:t>Presence of </a:t>
            </a:r>
            <a:r>
              <a:rPr lang="en-US" sz="3600" b="0" i="0" u="sng" dirty="0">
                <a:effectLst/>
                <a:highlight>
                  <a:srgbClr val="FFFFFF"/>
                </a:highlight>
                <a:latin typeface="inherit"/>
              </a:rPr>
              <a:t>solid, trabecular, or insular patterns of growth</a:t>
            </a:r>
          </a:p>
          <a:p>
            <a:pPr marL="1600200" lvl="3" indent="-228600">
              <a:buFont typeface="Arial" panose="020B0604020202020204" pitchFamily="34" charset="0"/>
              <a:buChar char="•"/>
            </a:pPr>
            <a:r>
              <a:rPr lang="en-US" sz="3600" b="0" i="0" dirty="0">
                <a:effectLst/>
                <a:highlight>
                  <a:srgbClr val="FFFFFF"/>
                </a:highlight>
                <a:latin typeface="inherit"/>
              </a:rPr>
              <a:t>Solid: Wide sheets of cells with little intervening stroma</a:t>
            </a:r>
          </a:p>
          <a:p>
            <a:pPr marL="1600200" lvl="3" indent="-228600">
              <a:buFont typeface="Arial" panose="020B0604020202020204" pitchFamily="34" charset="0"/>
              <a:buChar char="•"/>
            </a:pPr>
            <a:r>
              <a:rPr lang="en-US" sz="3600" b="0" i="0" dirty="0">
                <a:effectLst/>
                <a:highlight>
                  <a:srgbClr val="FFFFFF"/>
                </a:highlight>
                <a:latin typeface="inherit"/>
              </a:rPr>
              <a:t>Trabecular: Cells arranged in long, wide ribbons or cords separated by stroma</a:t>
            </a:r>
          </a:p>
          <a:p>
            <a:pPr marL="1600200" lvl="3" indent="-228600">
              <a:buFont typeface="Arial" panose="020B0604020202020204" pitchFamily="34" charset="0"/>
              <a:buChar char="•"/>
            </a:pPr>
            <a:r>
              <a:rPr lang="en-US" sz="3600" b="0" i="0" dirty="0">
                <a:effectLst/>
                <a:highlight>
                  <a:srgbClr val="FFFFFF"/>
                </a:highlight>
                <a:latin typeface="inherit"/>
              </a:rPr>
              <a:t>Insular: Cells arranged in rounded groups separated by thin, fibrovascular septa</a:t>
            </a:r>
          </a:p>
          <a:p>
            <a:pPr marL="1143000" lvl="2" indent="-228600">
              <a:buFont typeface="Arial" panose="020B0604020202020204" pitchFamily="34" charset="0"/>
              <a:buChar char="•"/>
            </a:pPr>
            <a:r>
              <a:rPr lang="en-US" sz="3600" b="0" i="0" u="sng" dirty="0">
                <a:effectLst/>
                <a:highlight>
                  <a:srgbClr val="FFFFFF"/>
                </a:highlight>
                <a:latin typeface="inherit"/>
              </a:rPr>
              <a:t>Absence of classic nuclear features of PTC</a:t>
            </a:r>
          </a:p>
          <a:p>
            <a:pPr marL="1143000" lvl="2" indent="-228600">
              <a:buFont typeface="Arial" panose="020B0604020202020204" pitchFamily="34" charset="0"/>
              <a:buChar char="•"/>
            </a:pPr>
            <a:r>
              <a:rPr lang="en-US" sz="3600" b="0" i="0" dirty="0">
                <a:effectLst/>
                <a:highlight>
                  <a:srgbClr val="FFFFFF"/>
                </a:highlight>
                <a:latin typeface="inherit"/>
              </a:rPr>
              <a:t>Presence of at least 1 of following</a:t>
            </a:r>
          </a:p>
          <a:p>
            <a:pPr marL="1600200" lvl="3" indent="-228600">
              <a:buFont typeface="Arial" panose="020B0604020202020204" pitchFamily="34" charset="0"/>
              <a:buChar char="•"/>
            </a:pPr>
            <a:r>
              <a:rPr lang="en-US" sz="3600" b="0" i="0" dirty="0">
                <a:effectLst/>
                <a:highlight>
                  <a:srgbClr val="FFFFFF"/>
                </a:highlight>
                <a:latin typeface="inherit"/>
              </a:rPr>
              <a:t>Mitotic activity ≥ 3/2 mm² (depending on diameter of objective lens, may be 8-10 HPF)</a:t>
            </a:r>
          </a:p>
          <a:p>
            <a:pPr marL="1600200" lvl="3" indent="-228600">
              <a:buFont typeface="Arial" panose="020B0604020202020204" pitchFamily="34" charset="0"/>
              <a:buChar char="•"/>
            </a:pPr>
            <a:r>
              <a:rPr lang="en-US" sz="3600" b="0" i="0" dirty="0">
                <a:effectLst/>
                <a:highlight>
                  <a:srgbClr val="FFFFFF"/>
                </a:highlight>
                <a:latin typeface="inherit"/>
              </a:rPr>
              <a:t>Tumor necrosis</a:t>
            </a:r>
          </a:p>
          <a:p>
            <a:pPr marL="1600200" lvl="3" indent="-228600">
              <a:buFont typeface="Arial" panose="020B0604020202020204" pitchFamily="34" charset="0"/>
              <a:buChar char="•"/>
            </a:pPr>
            <a:r>
              <a:rPr lang="en-US" sz="3600" b="0" i="0" dirty="0">
                <a:effectLst/>
                <a:highlight>
                  <a:srgbClr val="FFFFFF"/>
                </a:highlight>
                <a:latin typeface="inherit"/>
              </a:rPr>
              <a:t>Convoluted nuclei</a:t>
            </a:r>
          </a:p>
          <a:p>
            <a:endParaRPr lang="en-US" sz="1700" dirty="0"/>
          </a:p>
        </p:txBody>
      </p:sp>
      <p:sp>
        <p:nvSpPr>
          <p:cNvPr id="4" name="Content Placeholder 3">
            <a:extLst>
              <a:ext uri="{FF2B5EF4-FFF2-40B4-BE49-F238E27FC236}">
                <a16:creationId xmlns:a16="http://schemas.microsoft.com/office/drawing/2014/main" id="{14647B97-25BB-ED41-97A2-6452462F3280}"/>
              </a:ext>
            </a:extLst>
          </p:cNvPr>
          <p:cNvSpPr>
            <a:spLocks noGrp="1"/>
          </p:cNvSpPr>
          <p:nvPr>
            <p:ph sz="half" idx="2"/>
          </p:nvPr>
        </p:nvSpPr>
        <p:spPr>
          <a:xfrm>
            <a:off x="9827467" y="2015412"/>
            <a:ext cx="7434165" cy="7875037"/>
          </a:xfrm>
        </p:spPr>
        <p:txBody>
          <a:bodyPr>
            <a:normAutofit fontScale="92500" lnSpcReduction="10000"/>
          </a:bodyPr>
          <a:lstStyle/>
          <a:p>
            <a:pPr marL="742950" lvl="1" indent="-285750"/>
            <a:r>
              <a:rPr lang="en-US" sz="4300" dirty="0">
                <a:highlight>
                  <a:srgbClr val="FFFFFF"/>
                </a:highlight>
                <a:latin typeface="inherit"/>
              </a:rPr>
              <a:t>Moderate nuclear pleomorphism is allowed but must not reach anaplastic state</a:t>
            </a:r>
          </a:p>
          <a:p>
            <a:pPr marL="1143000" lvl="2" indent="-228600"/>
            <a:r>
              <a:rPr lang="en-US" sz="4300" dirty="0">
                <a:highlight>
                  <a:srgbClr val="FFFFFF"/>
                </a:highlight>
                <a:latin typeface="inherit"/>
              </a:rPr>
              <a:t>However, may develop into anaplastic thyroid carcinoma</a:t>
            </a:r>
          </a:p>
          <a:p>
            <a:pPr marL="742950" lvl="1" indent="-285750"/>
            <a:r>
              <a:rPr lang="en-US" sz="4300" dirty="0">
                <a:highlight>
                  <a:srgbClr val="FFFFFF"/>
                </a:highlight>
                <a:latin typeface="inherit"/>
              </a:rPr>
              <a:t>Preexisting well-differentiated carcinoma may be present</a:t>
            </a:r>
          </a:p>
          <a:p>
            <a:pPr marL="1143000" lvl="2" indent="-228600"/>
            <a:r>
              <a:rPr lang="en-US" sz="4300" dirty="0">
                <a:highlight>
                  <a:srgbClr val="FFFFFF"/>
                </a:highlight>
                <a:latin typeface="inherit"/>
              </a:rPr>
              <a:t>More often FTC or </a:t>
            </a:r>
            <a:r>
              <a:rPr lang="en-US" sz="4300" dirty="0" err="1">
                <a:highlight>
                  <a:srgbClr val="FFFFFF"/>
                </a:highlight>
                <a:latin typeface="inherit"/>
              </a:rPr>
              <a:t>OnTC</a:t>
            </a:r>
            <a:r>
              <a:rPr lang="en-US" sz="4300" dirty="0">
                <a:highlight>
                  <a:srgbClr val="FFFFFF"/>
                </a:highlight>
                <a:latin typeface="inherit"/>
              </a:rPr>
              <a:t> than PTC</a:t>
            </a:r>
          </a:p>
          <a:p>
            <a:pPr marL="742950" lvl="1" indent="-285750"/>
            <a:r>
              <a:rPr lang="en-US" sz="4300" dirty="0">
                <a:highlight>
                  <a:srgbClr val="FFFFFF"/>
                </a:highlight>
                <a:latin typeface="inherit"/>
              </a:rPr>
              <a:t>Clear, mucinous, signet-ring, or rhabdoid </a:t>
            </a:r>
            <a:r>
              <a:rPr lang="en-US" sz="4300" dirty="0" err="1">
                <a:highlight>
                  <a:srgbClr val="FFFFFF"/>
                </a:highlight>
                <a:latin typeface="inherit"/>
              </a:rPr>
              <a:t>differentation</a:t>
            </a:r>
            <a:r>
              <a:rPr lang="en-US" sz="4300" dirty="0">
                <a:highlight>
                  <a:srgbClr val="FFFFFF"/>
                </a:highlight>
                <a:latin typeface="inherit"/>
              </a:rPr>
              <a:t> may be seen</a:t>
            </a:r>
          </a:p>
          <a:p>
            <a:endParaRPr lang="en-US" dirty="0"/>
          </a:p>
        </p:txBody>
      </p:sp>
    </p:spTree>
    <p:extLst>
      <p:ext uri="{BB962C8B-B14F-4D97-AF65-F5344CB8AC3E}">
        <p14:creationId xmlns:p14="http://schemas.microsoft.com/office/powerpoint/2010/main" val="3100351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1794-D948-FCC9-59DD-12910C62158E}"/>
              </a:ext>
            </a:extLst>
          </p:cNvPr>
          <p:cNvSpPr>
            <a:spLocks noGrp="1"/>
          </p:cNvSpPr>
          <p:nvPr>
            <p:ph type="title"/>
          </p:nvPr>
        </p:nvSpPr>
        <p:spPr/>
        <p:txBody>
          <a:bodyPr>
            <a:normAutofit fontScale="90000"/>
          </a:bodyPr>
          <a:lstStyle/>
          <a:p>
            <a:pPr algn="ctr"/>
            <a:r>
              <a:rPr lang="en-US" b="1" i="0" dirty="0">
                <a:solidFill>
                  <a:srgbClr val="717171"/>
                </a:solidFill>
                <a:effectLst/>
                <a:highlight>
                  <a:srgbClr val="FFFFFF"/>
                </a:highlight>
                <a:latin typeface="Open Sans" panose="020B0606030504020204" pitchFamily="34" charset="0"/>
              </a:rPr>
              <a:t>Criteria for Diagnosis of Differentiated High-Grade Thyroid Carcinoma</a:t>
            </a:r>
            <a:br>
              <a:rPr lang="en-US" b="1" i="0" dirty="0">
                <a:solidFill>
                  <a:srgbClr val="717171"/>
                </a:solidFill>
                <a:effectLst/>
                <a:highlight>
                  <a:srgbClr val="FFFFFF"/>
                </a:highligh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CE7DBFC2-2201-54B9-F3C2-37C8F59AE26D}"/>
              </a:ext>
            </a:extLst>
          </p:cNvPr>
          <p:cNvSpPr>
            <a:spLocks noGrp="1"/>
          </p:cNvSpPr>
          <p:nvPr>
            <p:ph sz="half" idx="1"/>
          </p:nvPr>
        </p:nvSpPr>
        <p:spPr/>
        <p:txBody>
          <a:bodyPr>
            <a:normAutofit fontScale="92500" lnSpcReduction="20000"/>
          </a:bodyPr>
          <a:lstStyle/>
          <a:p>
            <a:pPr algn="l">
              <a:buFont typeface="Arial" panose="020B0604020202020204" pitchFamily="34" charset="0"/>
              <a:buChar char="•"/>
            </a:pPr>
            <a:r>
              <a:rPr lang="en-US" sz="5800" b="0" i="0" dirty="0">
                <a:solidFill>
                  <a:srgbClr val="717171"/>
                </a:solidFill>
                <a:effectLst/>
                <a:highlight>
                  <a:srgbClr val="FFFFFF"/>
                </a:highlight>
                <a:latin typeface="inherit"/>
              </a:rPr>
              <a:t>Invasive carcinoma with</a:t>
            </a:r>
          </a:p>
          <a:p>
            <a:pPr marL="742950" lvl="1" indent="-285750" algn="l">
              <a:buFont typeface="Arial" panose="020B0604020202020204" pitchFamily="34" charset="0"/>
              <a:buChar char="•"/>
            </a:pPr>
            <a:r>
              <a:rPr lang="en-US" sz="5200" b="0" i="0" u="sng" dirty="0">
                <a:solidFill>
                  <a:srgbClr val="717171"/>
                </a:solidFill>
                <a:effectLst/>
                <a:highlight>
                  <a:srgbClr val="FFFFFF"/>
                </a:highlight>
                <a:latin typeface="inherit"/>
              </a:rPr>
              <a:t>Retention of architectural/cytologic features of well-differentiated carcinoma </a:t>
            </a:r>
            <a:r>
              <a:rPr lang="en-US" sz="5200" b="0" i="0" dirty="0">
                <a:solidFill>
                  <a:srgbClr val="717171"/>
                </a:solidFill>
                <a:effectLst/>
                <a:highlight>
                  <a:srgbClr val="FFFFFF"/>
                </a:highlight>
                <a:latin typeface="inherit"/>
              </a:rPr>
              <a:t>(PTC, FTC, </a:t>
            </a:r>
            <a:r>
              <a:rPr lang="en-US" sz="5200" b="0" i="0" dirty="0" err="1">
                <a:solidFill>
                  <a:srgbClr val="717171"/>
                </a:solidFill>
                <a:effectLst/>
                <a:highlight>
                  <a:srgbClr val="FFFFFF"/>
                </a:highlight>
                <a:latin typeface="inherit"/>
              </a:rPr>
              <a:t>OnTC</a:t>
            </a:r>
            <a:r>
              <a:rPr lang="en-US" sz="5200" b="0" i="0" dirty="0">
                <a:solidFill>
                  <a:srgbClr val="717171"/>
                </a:solidFill>
                <a:effectLst/>
                <a:highlight>
                  <a:srgbClr val="FFFFFF"/>
                </a:highlight>
                <a:latin typeface="inherit"/>
              </a:rPr>
              <a:t>)</a:t>
            </a:r>
          </a:p>
          <a:p>
            <a:pPr marL="742950" lvl="1" indent="-285750" algn="l">
              <a:buFont typeface="Arial" panose="020B0604020202020204" pitchFamily="34" charset="0"/>
              <a:buChar char="•"/>
            </a:pPr>
            <a:r>
              <a:rPr lang="en-US" sz="5200" b="0" i="0" dirty="0">
                <a:solidFill>
                  <a:srgbClr val="717171"/>
                </a:solidFill>
                <a:effectLst/>
                <a:highlight>
                  <a:srgbClr val="FFFFFF"/>
                </a:highlight>
                <a:latin typeface="inherit"/>
              </a:rPr>
              <a:t>Presence of at least 1 of following</a:t>
            </a:r>
          </a:p>
          <a:p>
            <a:pPr marL="1143000" lvl="2" indent="-228600" algn="l">
              <a:buFont typeface="Arial" panose="020B0604020202020204" pitchFamily="34" charset="0"/>
              <a:buChar char="•"/>
            </a:pPr>
            <a:r>
              <a:rPr lang="en-US" sz="4300" b="0" i="0" dirty="0">
                <a:solidFill>
                  <a:srgbClr val="717171"/>
                </a:solidFill>
                <a:effectLst/>
                <a:highlight>
                  <a:srgbClr val="FFFFFF"/>
                </a:highlight>
                <a:latin typeface="inherit"/>
              </a:rPr>
              <a:t>Mitotic activity ≥ 5/2 mm²</a:t>
            </a:r>
          </a:p>
          <a:p>
            <a:pPr marL="1143000" lvl="2" indent="-228600" algn="l">
              <a:buFont typeface="Arial" panose="020B0604020202020204" pitchFamily="34" charset="0"/>
              <a:buChar char="•"/>
            </a:pPr>
            <a:r>
              <a:rPr lang="en-US" sz="4300" b="0" i="0" dirty="0">
                <a:solidFill>
                  <a:srgbClr val="717171"/>
                </a:solidFill>
                <a:effectLst/>
                <a:highlight>
                  <a:srgbClr val="FFFFFF"/>
                </a:highlight>
                <a:latin typeface="inherit"/>
              </a:rPr>
              <a:t>Tumor necrosis</a:t>
            </a:r>
          </a:p>
          <a:p>
            <a:endParaRPr lang="en-US" dirty="0"/>
          </a:p>
        </p:txBody>
      </p:sp>
      <p:sp>
        <p:nvSpPr>
          <p:cNvPr id="4" name="Content Placeholder 3">
            <a:extLst>
              <a:ext uri="{FF2B5EF4-FFF2-40B4-BE49-F238E27FC236}">
                <a16:creationId xmlns:a16="http://schemas.microsoft.com/office/drawing/2014/main" id="{F6A30982-41B9-F49A-1F6B-6AE884A40922}"/>
              </a:ext>
            </a:extLst>
          </p:cNvPr>
          <p:cNvSpPr>
            <a:spLocks noGrp="1"/>
          </p:cNvSpPr>
          <p:nvPr>
            <p:ph sz="half" idx="2"/>
          </p:nvPr>
        </p:nvSpPr>
        <p:spPr/>
        <p:txBody>
          <a:bodyPr>
            <a:normAutofit fontScale="92500" lnSpcReduction="20000"/>
          </a:bodyPr>
          <a:lstStyle/>
          <a:p>
            <a:r>
              <a:rPr lang="en-US" sz="5200" dirty="0">
                <a:solidFill>
                  <a:srgbClr val="717171"/>
                </a:solidFill>
                <a:highlight>
                  <a:srgbClr val="FFFFFF"/>
                </a:highlight>
                <a:latin typeface="inherit"/>
              </a:rPr>
              <a:t>Moderate nuclear pleomorphism is allowed but must not reach anaplastic state</a:t>
            </a:r>
          </a:p>
          <a:p>
            <a:pPr marL="742950" lvl="1" indent="-285750"/>
            <a:r>
              <a:rPr lang="en-US" sz="4800" dirty="0">
                <a:solidFill>
                  <a:srgbClr val="717171"/>
                </a:solidFill>
                <a:highlight>
                  <a:srgbClr val="FFFFFF"/>
                </a:highlight>
                <a:latin typeface="inherit"/>
              </a:rPr>
              <a:t>However, may develop into anaplastic thyroid carcinoma</a:t>
            </a:r>
          </a:p>
          <a:p>
            <a:r>
              <a:rPr lang="en-US" sz="5200" dirty="0">
                <a:solidFill>
                  <a:srgbClr val="717171"/>
                </a:solidFill>
                <a:highlight>
                  <a:srgbClr val="FFFFFF"/>
                </a:highlight>
                <a:latin typeface="inherit"/>
              </a:rPr>
              <a:t>Preexisting well-differentiated carcinoma may be present</a:t>
            </a:r>
          </a:p>
          <a:p>
            <a:pPr marL="742950" lvl="1" indent="-285750"/>
            <a:r>
              <a:rPr lang="en-US" sz="4800" dirty="0">
                <a:solidFill>
                  <a:srgbClr val="717171"/>
                </a:solidFill>
                <a:highlight>
                  <a:srgbClr val="FFFFFF"/>
                </a:highlight>
                <a:latin typeface="inherit"/>
              </a:rPr>
              <a:t>More often PTC than FTC or </a:t>
            </a:r>
            <a:r>
              <a:rPr lang="en-US" sz="4800" dirty="0" err="1">
                <a:solidFill>
                  <a:srgbClr val="717171"/>
                </a:solidFill>
                <a:highlight>
                  <a:srgbClr val="FFFFFF"/>
                </a:highlight>
                <a:latin typeface="inherit"/>
              </a:rPr>
              <a:t>OnTC</a:t>
            </a:r>
            <a:endParaRPr lang="en-US" sz="4800" dirty="0">
              <a:solidFill>
                <a:srgbClr val="717171"/>
              </a:solidFill>
              <a:highlight>
                <a:srgbClr val="FFFFFF"/>
              </a:highlight>
              <a:latin typeface="inherit"/>
            </a:endParaRPr>
          </a:p>
          <a:p>
            <a:endParaRPr lang="en-US" dirty="0"/>
          </a:p>
        </p:txBody>
      </p:sp>
    </p:spTree>
    <p:extLst>
      <p:ext uri="{BB962C8B-B14F-4D97-AF65-F5344CB8AC3E}">
        <p14:creationId xmlns:p14="http://schemas.microsoft.com/office/powerpoint/2010/main" val="4273170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4C8F9-F24E-C457-59F3-786F8A50BC57}"/>
              </a:ext>
            </a:extLst>
          </p:cNvPr>
          <p:cNvSpPr>
            <a:spLocks noGrp="1"/>
          </p:cNvSpPr>
          <p:nvPr>
            <p:ph type="title"/>
          </p:nvPr>
        </p:nvSpPr>
        <p:spPr>
          <a:xfrm>
            <a:off x="700083" y="880282"/>
            <a:ext cx="4802049" cy="5081246"/>
          </a:xfrm>
        </p:spPr>
        <p:txBody>
          <a:bodyPr anchor="b">
            <a:normAutofit/>
          </a:bodyPr>
          <a:lstStyle/>
          <a:p>
            <a:pPr algn="r"/>
            <a:r>
              <a:rPr lang="en-US" sz="6000">
                <a:solidFill>
                  <a:srgbClr val="FFFFFF"/>
                </a:solidFill>
              </a:rPr>
              <a:t>Genetic Tests:</a:t>
            </a:r>
          </a:p>
        </p:txBody>
      </p:sp>
      <p:sp>
        <p:nvSpPr>
          <p:cNvPr id="3" name="Content Placeholder 2">
            <a:extLst>
              <a:ext uri="{FF2B5EF4-FFF2-40B4-BE49-F238E27FC236}">
                <a16:creationId xmlns:a16="http://schemas.microsoft.com/office/drawing/2014/main" id="{038B85C6-39A1-260B-1B5F-3FFE5F3B0DC2}"/>
              </a:ext>
            </a:extLst>
          </p:cNvPr>
          <p:cNvSpPr>
            <a:spLocks noGrp="1"/>
          </p:cNvSpPr>
          <p:nvPr>
            <p:ph idx="1"/>
          </p:nvPr>
        </p:nvSpPr>
        <p:spPr>
          <a:xfrm>
            <a:off x="6756822" y="524656"/>
            <a:ext cx="10831095" cy="9368852"/>
          </a:xfrm>
        </p:spPr>
        <p:txBody>
          <a:bodyPr anchor="ctr">
            <a:normAutofit/>
          </a:bodyPr>
          <a:lstStyle/>
          <a:p>
            <a:pPr marL="0" indent="0">
              <a:buNone/>
            </a:pPr>
            <a:r>
              <a:rPr lang="en-US" sz="4000" b="1" i="0" dirty="0">
                <a:effectLst/>
                <a:highlight>
                  <a:srgbClr val="FFFFFF"/>
                </a:highlight>
                <a:latin typeface="inherit"/>
              </a:rPr>
              <a:t>High-grade thyroid carcinomas </a:t>
            </a:r>
            <a:r>
              <a:rPr lang="en-US" sz="4000" b="0" i="0" dirty="0">
                <a:effectLst/>
                <a:highlight>
                  <a:srgbClr val="FFFFFF"/>
                </a:highlight>
                <a:latin typeface="inherit"/>
              </a:rPr>
              <a:t>have mutational burden intermediate between that of anaplastic and well-differentiated carcinoma</a:t>
            </a:r>
          </a:p>
          <a:p>
            <a:pPr marL="742950" lvl="1" indent="-285750">
              <a:buFont typeface="Arial" panose="020B0604020202020204" pitchFamily="34" charset="0"/>
              <a:buChar char="•"/>
            </a:pPr>
            <a:r>
              <a:rPr lang="en-US" sz="4000" b="0" i="0" dirty="0">
                <a:effectLst/>
                <a:highlight>
                  <a:srgbClr val="FFFFFF"/>
                </a:highlight>
                <a:latin typeface="inherit"/>
              </a:rPr>
              <a:t>Multiple genetic hits model: Many cases follow multistep progression from well-differentiated to high-grade carcinoma</a:t>
            </a:r>
          </a:p>
          <a:p>
            <a:pPr marL="457200" lvl="1" indent="0">
              <a:buNone/>
            </a:pPr>
            <a:endParaRPr lang="en-US" sz="4000" b="0" i="0" dirty="0">
              <a:effectLst/>
              <a:highlight>
                <a:srgbClr val="FFFFFF"/>
              </a:highlight>
              <a:latin typeface="inherit"/>
            </a:endParaRPr>
          </a:p>
          <a:p>
            <a:pPr>
              <a:buFont typeface="Arial" panose="020B0604020202020204" pitchFamily="34" charset="0"/>
              <a:buChar char="•"/>
            </a:pPr>
            <a:r>
              <a:rPr lang="en-US" sz="4000" b="0" i="0" dirty="0">
                <a:effectLst/>
                <a:highlight>
                  <a:srgbClr val="FFFFFF"/>
                </a:highlight>
                <a:latin typeface="inherit"/>
              </a:rPr>
              <a:t>Early driver events in thyroid carcinogenesis</a:t>
            </a:r>
          </a:p>
          <a:p>
            <a:pPr marL="742950" lvl="1" indent="-285750">
              <a:buFont typeface="Arial" panose="020B0604020202020204" pitchFamily="34" charset="0"/>
              <a:buChar char="•"/>
            </a:pPr>
            <a:r>
              <a:rPr lang="en-US" sz="4000" b="1" i="1" dirty="0">
                <a:effectLst/>
                <a:highlight>
                  <a:srgbClr val="FFFFFF"/>
                </a:highlight>
                <a:latin typeface="inherit"/>
              </a:rPr>
              <a:t>RAS</a:t>
            </a:r>
            <a:r>
              <a:rPr lang="en-US" sz="4000" b="1" i="0" dirty="0">
                <a:effectLst/>
                <a:highlight>
                  <a:srgbClr val="FFFFFF"/>
                </a:highlight>
                <a:latin typeface="inherit"/>
              </a:rPr>
              <a:t>-like signature, </a:t>
            </a:r>
            <a:r>
              <a:rPr lang="en-US" sz="4000" b="0" i="0" dirty="0">
                <a:effectLst/>
                <a:highlight>
                  <a:srgbClr val="FFFFFF"/>
                </a:highlight>
                <a:latin typeface="inherit"/>
              </a:rPr>
              <a:t>including </a:t>
            </a:r>
            <a:r>
              <a:rPr lang="en-US" sz="4000" b="0" i="1" dirty="0">
                <a:effectLst/>
                <a:highlight>
                  <a:srgbClr val="FFFFFF"/>
                </a:highlight>
                <a:latin typeface="inherit"/>
              </a:rPr>
              <a:t>HRAS</a:t>
            </a:r>
            <a:r>
              <a:rPr lang="en-US" sz="4000" b="0" i="0" dirty="0">
                <a:effectLst/>
                <a:highlight>
                  <a:srgbClr val="FFFFFF"/>
                </a:highlight>
                <a:latin typeface="inherit"/>
              </a:rPr>
              <a:t>, </a:t>
            </a:r>
            <a:r>
              <a:rPr lang="en-US" sz="4000" b="0" i="1" dirty="0">
                <a:effectLst/>
                <a:highlight>
                  <a:srgbClr val="FFFFFF"/>
                </a:highlight>
                <a:latin typeface="inherit"/>
              </a:rPr>
              <a:t>KRAS</a:t>
            </a:r>
            <a:r>
              <a:rPr lang="en-US" sz="4000" b="0" i="0" dirty="0">
                <a:effectLst/>
                <a:highlight>
                  <a:srgbClr val="FFFFFF"/>
                </a:highlight>
                <a:latin typeface="inherit"/>
              </a:rPr>
              <a:t>, or </a:t>
            </a:r>
            <a:r>
              <a:rPr lang="en-US" sz="4000" b="0" i="1" dirty="0">
                <a:effectLst/>
                <a:highlight>
                  <a:srgbClr val="FFFFFF"/>
                </a:highlight>
                <a:latin typeface="inherit"/>
              </a:rPr>
              <a:t>NRAS</a:t>
            </a:r>
            <a:r>
              <a:rPr lang="en-US" sz="4000" b="0" i="0" dirty="0">
                <a:effectLst/>
                <a:highlight>
                  <a:srgbClr val="FFFFFF"/>
                </a:highlight>
                <a:latin typeface="inherit"/>
              </a:rPr>
              <a:t> mutations (more common in PDTC)</a:t>
            </a:r>
          </a:p>
          <a:p>
            <a:pPr marL="742950" lvl="1" indent="-285750">
              <a:buFont typeface="Arial" panose="020B0604020202020204" pitchFamily="34" charset="0"/>
              <a:buChar char="•"/>
            </a:pPr>
            <a:r>
              <a:rPr lang="en-US" sz="4000" b="1" i="1" dirty="0">
                <a:effectLst/>
                <a:highlight>
                  <a:srgbClr val="FFFFFF"/>
                </a:highlight>
                <a:latin typeface="inherit"/>
              </a:rPr>
              <a:t>BRAF</a:t>
            </a:r>
            <a:r>
              <a:rPr lang="en-US" sz="4000" b="1" i="0" dirty="0">
                <a:effectLst/>
                <a:highlight>
                  <a:srgbClr val="FFFFFF"/>
                </a:highlight>
                <a:latin typeface="inherit"/>
              </a:rPr>
              <a:t>-like signature, </a:t>
            </a:r>
            <a:r>
              <a:rPr lang="en-US" sz="4000" b="0" i="0" dirty="0">
                <a:effectLst/>
                <a:highlight>
                  <a:srgbClr val="FFFFFF"/>
                </a:highlight>
                <a:latin typeface="inherit"/>
              </a:rPr>
              <a:t>including </a:t>
            </a:r>
            <a:r>
              <a:rPr lang="en-US" sz="4000" b="0" i="1" dirty="0">
                <a:effectLst/>
                <a:highlight>
                  <a:srgbClr val="FFFFFF"/>
                </a:highlight>
                <a:latin typeface="inherit"/>
              </a:rPr>
              <a:t>BRAF </a:t>
            </a:r>
            <a:r>
              <a:rPr lang="en-US" sz="4000" b="0" i="0" dirty="0">
                <a:effectLst/>
                <a:highlight>
                  <a:srgbClr val="FFFFFF"/>
                </a:highlight>
                <a:latin typeface="inherit"/>
              </a:rPr>
              <a:t>V600E mutation or gene fusions (more common in DHGTC)</a:t>
            </a:r>
          </a:p>
          <a:p>
            <a:endParaRPr lang="en-US" sz="2800" dirty="0"/>
          </a:p>
        </p:txBody>
      </p:sp>
    </p:spTree>
    <p:extLst>
      <p:ext uri="{BB962C8B-B14F-4D97-AF65-F5344CB8AC3E}">
        <p14:creationId xmlns:p14="http://schemas.microsoft.com/office/powerpoint/2010/main" val="2588296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7668-0A23-4E66-99D7-F64524AA1BBF}"/>
              </a:ext>
            </a:extLst>
          </p:cNvPr>
          <p:cNvSpPr>
            <a:spLocks noGrp="1"/>
          </p:cNvSpPr>
          <p:nvPr>
            <p:ph type="title"/>
          </p:nvPr>
        </p:nvSpPr>
        <p:spPr>
          <a:solidFill>
            <a:schemeClr val="accent1">
              <a:lumMod val="75000"/>
            </a:schemeClr>
          </a:solidFill>
        </p:spPr>
        <p:txBody>
          <a:bodyPr/>
          <a:lstStyle/>
          <a:p>
            <a:pPr algn="ctr"/>
            <a:r>
              <a:rPr lang="en-US" b="1" dirty="0">
                <a:solidFill>
                  <a:schemeClr val="bg1"/>
                </a:solidFill>
              </a:rPr>
              <a:t>2022 WHO Update For Thyroid</a:t>
            </a:r>
          </a:p>
        </p:txBody>
      </p:sp>
      <p:sp>
        <p:nvSpPr>
          <p:cNvPr id="3" name="Content Placeholder 2">
            <a:extLst>
              <a:ext uri="{FF2B5EF4-FFF2-40B4-BE49-F238E27FC236}">
                <a16:creationId xmlns:a16="http://schemas.microsoft.com/office/drawing/2014/main" id="{3FCA9772-3D2D-42CF-B4A5-18DD2D0D4EC2}"/>
              </a:ext>
            </a:extLst>
          </p:cNvPr>
          <p:cNvSpPr>
            <a:spLocks noGrp="1"/>
          </p:cNvSpPr>
          <p:nvPr>
            <p:ph sz="half" idx="1"/>
          </p:nvPr>
        </p:nvSpPr>
        <p:spPr>
          <a:xfrm>
            <a:off x="1257300" y="2738437"/>
            <a:ext cx="7772400" cy="7548563"/>
          </a:xfrm>
          <a:solidFill>
            <a:schemeClr val="accent1">
              <a:lumMod val="20000"/>
              <a:lumOff val="80000"/>
            </a:schemeClr>
          </a:solidFill>
        </p:spPr>
        <p:txBody>
          <a:bodyPr>
            <a:normAutofit fontScale="62500" lnSpcReduction="20000"/>
          </a:bodyPr>
          <a:lstStyle/>
          <a:p>
            <a:r>
              <a:rPr lang="en-US" sz="6900" b="1" dirty="0"/>
              <a:t>Thyroid Follicular Cell-Derived Neoplasms:</a:t>
            </a:r>
          </a:p>
          <a:p>
            <a:r>
              <a:rPr lang="en-US" sz="6900" b="1" dirty="0"/>
              <a:t>1. Benign tumors</a:t>
            </a:r>
          </a:p>
          <a:p>
            <a:pPr lvl="1"/>
            <a:r>
              <a:rPr lang="en-US" sz="6000" b="1" dirty="0">
                <a:solidFill>
                  <a:schemeClr val="accent1"/>
                </a:solidFill>
              </a:rPr>
              <a:t>Thyroid follicular nodular disease</a:t>
            </a:r>
          </a:p>
          <a:p>
            <a:pPr lvl="1"/>
            <a:r>
              <a:rPr lang="en-US" sz="6000" b="1" dirty="0"/>
              <a:t>Follicular adenoma</a:t>
            </a:r>
          </a:p>
          <a:p>
            <a:pPr lvl="1"/>
            <a:r>
              <a:rPr lang="en-US" sz="6000" b="1" dirty="0">
                <a:solidFill>
                  <a:schemeClr val="accent1"/>
                </a:solidFill>
              </a:rPr>
              <a:t>Follicular adenoma with papillary architecture</a:t>
            </a:r>
          </a:p>
          <a:p>
            <a:pPr lvl="1"/>
            <a:r>
              <a:rPr lang="en-US" sz="6000" b="1" dirty="0">
                <a:solidFill>
                  <a:schemeClr val="accent1"/>
                </a:solidFill>
              </a:rPr>
              <a:t>Oncocytic adenoma</a:t>
            </a:r>
          </a:p>
          <a:p>
            <a:r>
              <a:rPr lang="en-US" sz="6900" b="1" dirty="0"/>
              <a:t>2. Low-risk neoplasms</a:t>
            </a:r>
          </a:p>
          <a:p>
            <a:pPr lvl="1"/>
            <a:r>
              <a:rPr lang="en-US" sz="6000" b="1" dirty="0"/>
              <a:t>NIFTP</a:t>
            </a:r>
          </a:p>
          <a:p>
            <a:pPr lvl="1"/>
            <a:r>
              <a:rPr lang="en-US" sz="6000" b="1" dirty="0">
                <a:solidFill>
                  <a:schemeClr val="accent1"/>
                </a:solidFill>
              </a:rPr>
              <a:t>Thyroid tumor of uncertain malignant potential</a:t>
            </a:r>
          </a:p>
          <a:p>
            <a:pPr lvl="1"/>
            <a:r>
              <a:rPr lang="en-US" sz="6000" b="1" dirty="0"/>
              <a:t>Hyalinizing trabecular tumor</a:t>
            </a:r>
          </a:p>
          <a:p>
            <a:pPr lvl="1"/>
            <a:endParaRPr lang="en-US" sz="2400" b="1" dirty="0"/>
          </a:p>
          <a:p>
            <a:endParaRPr lang="en-US" b="1" dirty="0"/>
          </a:p>
          <a:p>
            <a:pPr marL="0" indent="0">
              <a:buNone/>
            </a:pPr>
            <a:endParaRPr lang="en-US" b="1" dirty="0"/>
          </a:p>
          <a:p>
            <a:endParaRPr lang="en-US" b="1" dirty="0"/>
          </a:p>
        </p:txBody>
      </p:sp>
      <p:sp>
        <p:nvSpPr>
          <p:cNvPr id="4" name="Content Placeholder 3">
            <a:extLst>
              <a:ext uri="{FF2B5EF4-FFF2-40B4-BE49-F238E27FC236}">
                <a16:creationId xmlns:a16="http://schemas.microsoft.com/office/drawing/2014/main" id="{DC2D4434-EE99-4B0D-B669-E4267CAC557C}"/>
              </a:ext>
            </a:extLst>
          </p:cNvPr>
          <p:cNvSpPr>
            <a:spLocks noGrp="1"/>
          </p:cNvSpPr>
          <p:nvPr>
            <p:ph sz="half" idx="2"/>
          </p:nvPr>
        </p:nvSpPr>
        <p:spPr>
          <a:xfrm>
            <a:off x="9258300" y="2738437"/>
            <a:ext cx="7772400" cy="7548563"/>
          </a:xfrm>
          <a:solidFill>
            <a:schemeClr val="accent1">
              <a:lumMod val="20000"/>
              <a:lumOff val="80000"/>
            </a:schemeClr>
          </a:solidFill>
        </p:spPr>
        <p:txBody>
          <a:bodyPr>
            <a:normAutofit fontScale="62500" lnSpcReduction="20000"/>
          </a:bodyPr>
          <a:lstStyle/>
          <a:p>
            <a:r>
              <a:rPr lang="en-US" sz="7650" b="1" dirty="0"/>
              <a:t>3. Malignant neoplasms</a:t>
            </a:r>
          </a:p>
          <a:p>
            <a:pPr lvl="1"/>
            <a:r>
              <a:rPr lang="en-US" sz="6750" b="1" dirty="0"/>
              <a:t>Follicular thyroid carcinoma</a:t>
            </a:r>
          </a:p>
          <a:p>
            <a:pPr lvl="1"/>
            <a:r>
              <a:rPr lang="en-US" sz="6750" b="1" dirty="0"/>
              <a:t>Invasive encapsulated FVPTC</a:t>
            </a:r>
          </a:p>
          <a:p>
            <a:pPr lvl="1"/>
            <a:r>
              <a:rPr lang="en-US" sz="6750" b="1" dirty="0"/>
              <a:t>PTC – classic type </a:t>
            </a:r>
            <a:r>
              <a:rPr lang="en-US" sz="6750" b="1" dirty="0">
                <a:solidFill>
                  <a:schemeClr val="accent1"/>
                </a:solidFill>
              </a:rPr>
              <a:t>and subtypes</a:t>
            </a:r>
          </a:p>
          <a:p>
            <a:pPr lvl="1"/>
            <a:r>
              <a:rPr lang="en-US" sz="6750" b="1" dirty="0">
                <a:solidFill>
                  <a:schemeClr val="accent1"/>
                </a:solidFill>
              </a:rPr>
              <a:t>Oncocytic thyroid carcinoma</a:t>
            </a:r>
          </a:p>
          <a:p>
            <a:pPr lvl="1"/>
            <a:r>
              <a:rPr lang="en-US" sz="6750" b="1" dirty="0">
                <a:solidFill>
                  <a:schemeClr val="accent1"/>
                </a:solidFill>
              </a:rPr>
              <a:t>Follicular-derived thyroid carcinoma, high-grade</a:t>
            </a:r>
          </a:p>
          <a:p>
            <a:pPr lvl="2"/>
            <a:r>
              <a:rPr lang="en-US" sz="5700" b="1" dirty="0">
                <a:solidFill>
                  <a:schemeClr val="accent1"/>
                </a:solidFill>
              </a:rPr>
              <a:t>Differentiated high-grade thyroid carcinoma</a:t>
            </a:r>
          </a:p>
          <a:p>
            <a:pPr lvl="2"/>
            <a:r>
              <a:rPr lang="en-US" sz="5700" b="1" dirty="0"/>
              <a:t>Poorly differentiated thyroid carcinoma</a:t>
            </a:r>
          </a:p>
          <a:p>
            <a:pPr lvl="1"/>
            <a:r>
              <a:rPr lang="en-US" sz="6750" b="1" dirty="0"/>
              <a:t>Anaplastic thyroid carcinoma</a:t>
            </a:r>
          </a:p>
          <a:p>
            <a:endParaRPr lang="en-US" dirty="0"/>
          </a:p>
        </p:txBody>
      </p:sp>
    </p:spTree>
    <p:extLst>
      <p:ext uri="{BB962C8B-B14F-4D97-AF65-F5344CB8AC3E}">
        <p14:creationId xmlns:p14="http://schemas.microsoft.com/office/powerpoint/2010/main" val="37549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4C8F9-F24E-C457-59F3-786F8A50BC57}"/>
              </a:ext>
            </a:extLst>
          </p:cNvPr>
          <p:cNvSpPr>
            <a:spLocks noGrp="1"/>
          </p:cNvSpPr>
          <p:nvPr>
            <p:ph type="title"/>
          </p:nvPr>
        </p:nvSpPr>
        <p:spPr>
          <a:xfrm>
            <a:off x="700083" y="880282"/>
            <a:ext cx="4802049" cy="5081246"/>
          </a:xfrm>
        </p:spPr>
        <p:txBody>
          <a:bodyPr anchor="b">
            <a:normAutofit/>
          </a:bodyPr>
          <a:lstStyle/>
          <a:p>
            <a:pPr algn="r"/>
            <a:r>
              <a:rPr lang="en-US" sz="6000" dirty="0">
                <a:solidFill>
                  <a:srgbClr val="FFFFFF"/>
                </a:solidFill>
              </a:rPr>
              <a:t>Genetic Tests:</a:t>
            </a:r>
          </a:p>
        </p:txBody>
      </p:sp>
      <p:sp>
        <p:nvSpPr>
          <p:cNvPr id="3" name="Content Placeholder 2">
            <a:extLst>
              <a:ext uri="{FF2B5EF4-FFF2-40B4-BE49-F238E27FC236}">
                <a16:creationId xmlns:a16="http://schemas.microsoft.com/office/drawing/2014/main" id="{038B85C6-39A1-260B-1B5F-3FFE5F3B0DC2}"/>
              </a:ext>
            </a:extLst>
          </p:cNvPr>
          <p:cNvSpPr>
            <a:spLocks noGrp="1"/>
          </p:cNvSpPr>
          <p:nvPr>
            <p:ph idx="1"/>
          </p:nvPr>
        </p:nvSpPr>
        <p:spPr>
          <a:xfrm>
            <a:off x="7215388" y="974220"/>
            <a:ext cx="9833021" cy="8319070"/>
          </a:xfrm>
        </p:spPr>
        <p:txBody>
          <a:bodyPr anchor="ctr">
            <a:normAutofit fontScale="92500"/>
          </a:bodyPr>
          <a:lstStyle/>
          <a:p>
            <a:pPr marL="0" indent="0">
              <a:buNone/>
            </a:pPr>
            <a:r>
              <a:rPr lang="en-US" sz="4800" b="1" i="0" dirty="0">
                <a:effectLst/>
                <a:highlight>
                  <a:srgbClr val="FFFFFF"/>
                </a:highlight>
                <a:latin typeface="inherit"/>
              </a:rPr>
              <a:t>High Grade Thyroid Carcinomas</a:t>
            </a:r>
          </a:p>
          <a:p>
            <a:pPr>
              <a:buFont typeface="Arial" panose="020B0604020202020204" pitchFamily="34" charset="0"/>
              <a:buChar char="•"/>
            </a:pPr>
            <a:r>
              <a:rPr lang="en-US" sz="4400" b="1" i="0" dirty="0">
                <a:effectLst/>
                <a:highlight>
                  <a:srgbClr val="FFFFFF"/>
                </a:highlight>
                <a:latin typeface="inherit"/>
              </a:rPr>
              <a:t>Late events in high-grade transformation</a:t>
            </a:r>
          </a:p>
          <a:p>
            <a:pPr marL="742950" lvl="1" indent="-285750">
              <a:buFont typeface="Arial" panose="020B0604020202020204" pitchFamily="34" charset="0"/>
              <a:buChar char="•"/>
            </a:pPr>
            <a:r>
              <a:rPr lang="en-US" sz="4400" b="0" i="1" dirty="0">
                <a:effectLst/>
                <a:highlight>
                  <a:srgbClr val="FFFFFF"/>
                </a:highlight>
                <a:latin typeface="inherit"/>
              </a:rPr>
              <a:t>TP53 </a:t>
            </a:r>
            <a:r>
              <a:rPr lang="en-US" sz="4400" b="0" i="0" dirty="0">
                <a:effectLst/>
                <a:highlight>
                  <a:srgbClr val="FFFFFF"/>
                </a:highlight>
                <a:latin typeface="inherit"/>
              </a:rPr>
              <a:t>mutation (also common in anaplastic)</a:t>
            </a:r>
          </a:p>
          <a:p>
            <a:pPr marL="742950" lvl="1" indent="-285750">
              <a:buFont typeface="Arial" panose="020B0604020202020204" pitchFamily="34" charset="0"/>
              <a:buChar char="•"/>
            </a:pPr>
            <a:r>
              <a:rPr lang="en-US" sz="4400" b="0" i="1" dirty="0">
                <a:effectLst/>
                <a:highlight>
                  <a:srgbClr val="FFFFFF"/>
                </a:highlight>
                <a:latin typeface="inherit"/>
              </a:rPr>
              <a:t>TERT </a:t>
            </a:r>
            <a:r>
              <a:rPr lang="en-US" sz="4400" b="0" i="0" dirty="0">
                <a:effectLst/>
                <a:highlight>
                  <a:srgbClr val="FFFFFF"/>
                </a:highlight>
                <a:latin typeface="inherit"/>
              </a:rPr>
              <a:t>promoter mutation (high risk of distant metastasis)</a:t>
            </a:r>
          </a:p>
          <a:p>
            <a:pPr marL="742950" lvl="1" indent="-285750">
              <a:buFont typeface="Arial" panose="020B0604020202020204" pitchFamily="34" charset="0"/>
              <a:buChar char="•"/>
            </a:pPr>
            <a:r>
              <a:rPr lang="en-US" sz="4400" b="0" i="1" dirty="0">
                <a:effectLst/>
                <a:highlight>
                  <a:srgbClr val="FFFFFF"/>
                </a:highlight>
                <a:latin typeface="inherit"/>
              </a:rPr>
              <a:t>PI3K</a:t>
            </a:r>
            <a:r>
              <a:rPr lang="en-US" sz="4400" b="0" i="0" dirty="0">
                <a:effectLst/>
                <a:highlight>
                  <a:srgbClr val="FFFFFF"/>
                </a:highlight>
                <a:latin typeface="inherit"/>
              </a:rPr>
              <a:t>/</a:t>
            </a:r>
            <a:r>
              <a:rPr lang="en-US" sz="4400" b="0" i="1" dirty="0">
                <a:effectLst/>
                <a:highlight>
                  <a:srgbClr val="FFFFFF"/>
                </a:highlight>
                <a:latin typeface="inherit"/>
              </a:rPr>
              <a:t>PTEN</a:t>
            </a:r>
            <a:r>
              <a:rPr lang="en-US" sz="4400" b="0" i="0" dirty="0">
                <a:effectLst/>
                <a:highlight>
                  <a:srgbClr val="FFFFFF"/>
                </a:highlight>
                <a:latin typeface="inherit"/>
              </a:rPr>
              <a:t>/</a:t>
            </a:r>
            <a:r>
              <a:rPr lang="en-US" sz="4400" b="0" i="1" dirty="0">
                <a:effectLst/>
                <a:highlight>
                  <a:srgbClr val="FFFFFF"/>
                </a:highlight>
                <a:latin typeface="inherit"/>
              </a:rPr>
              <a:t>AKT</a:t>
            </a:r>
            <a:r>
              <a:rPr lang="en-US" sz="4400" b="0" i="0" dirty="0">
                <a:effectLst/>
                <a:highlight>
                  <a:srgbClr val="FFFFFF"/>
                </a:highlight>
                <a:latin typeface="inherit"/>
              </a:rPr>
              <a:t> pathway alterations</a:t>
            </a:r>
          </a:p>
          <a:p>
            <a:pPr marL="742950" lvl="1" indent="-285750">
              <a:buFont typeface="Arial" panose="020B0604020202020204" pitchFamily="34" charset="0"/>
              <a:buChar char="•"/>
            </a:pPr>
            <a:r>
              <a:rPr lang="en-US" sz="4400" b="0" i="0" dirty="0">
                <a:effectLst/>
                <a:highlight>
                  <a:srgbClr val="FFFFFF"/>
                </a:highlight>
                <a:latin typeface="inherit"/>
              </a:rPr>
              <a:t>Chromosome 1q gain (unfavorable outcome)</a:t>
            </a:r>
          </a:p>
          <a:p>
            <a:pPr marL="742950" lvl="1" indent="-285750">
              <a:buFont typeface="Arial" panose="020B0604020202020204" pitchFamily="34" charset="0"/>
              <a:buChar char="•"/>
            </a:pPr>
            <a:r>
              <a:rPr lang="en-US" sz="4400" b="0" i="0" dirty="0">
                <a:effectLst/>
                <a:highlight>
                  <a:srgbClr val="FFFFFF"/>
                </a:highlight>
                <a:latin typeface="inherit"/>
              </a:rPr>
              <a:t>SWI/SNF (switch/sucrose nonfermentable) chromatin remodeling complex gene alterations (more common in anaplastic)</a:t>
            </a:r>
          </a:p>
          <a:p>
            <a:endParaRPr lang="en-US" sz="2800" dirty="0"/>
          </a:p>
        </p:txBody>
      </p:sp>
    </p:spTree>
    <p:extLst>
      <p:ext uri="{BB962C8B-B14F-4D97-AF65-F5344CB8AC3E}">
        <p14:creationId xmlns:p14="http://schemas.microsoft.com/office/powerpoint/2010/main" val="3881316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16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901F94D-17B0-4788-BBC0-8D7471D3CED3}"/>
              </a:ext>
            </a:extLst>
          </p:cNvPr>
          <p:cNvPicPr>
            <a:picLocks noChangeAspect="1"/>
          </p:cNvPicPr>
          <p:nvPr/>
        </p:nvPicPr>
        <p:blipFill>
          <a:blip r:embed="rId2"/>
          <a:stretch>
            <a:fillRect/>
          </a:stretch>
        </p:blipFill>
        <p:spPr>
          <a:xfrm>
            <a:off x="965200" y="1667512"/>
            <a:ext cx="16357599" cy="6951975"/>
          </a:xfrm>
          <a:prstGeom prst="rect">
            <a:avLst/>
          </a:prstGeom>
        </p:spPr>
      </p:pic>
      <p:sp>
        <p:nvSpPr>
          <p:cNvPr id="2" name="Elipse 1">
            <a:extLst>
              <a:ext uri="{FF2B5EF4-FFF2-40B4-BE49-F238E27FC236}">
                <a16:creationId xmlns:a16="http://schemas.microsoft.com/office/drawing/2014/main" id="{C7E447E2-8208-4BD0-80E5-25ACB960DEED}"/>
              </a:ext>
            </a:extLst>
          </p:cNvPr>
          <p:cNvSpPr/>
          <p:nvPr/>
        </p:nvSpPr>
        <p:spPr>
          <a:xfrm>
            <a:off x="5440680" y="5372100"/>
            <a:ext cx="3703320" cy="10058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15702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 name="Picture 2">
            <a:extLst>
              <a:ext uri="{FF2B5EF4-FFF2-40B4-BE49-F238E27FC236}">
                <a16:creationId xmlns:a16="http://schemas.microsoft.com/office/drawing/2014/main" id="{4694412A-8AB0-4679-9399-1F1195113FFA}"/>
              </a:ext>
            </a:extLst>
          </p:cNvPr>
          <p:cNvPicPr>
            <a:picLocks noChangeAspect="1"/>
          </p:cNvPicPr>
          <p:nvPr/>
        </p:nvPicPr>
        <p:blipFill>
          <a:blip r:embed="rId2"/>
          <a:stretch>
            <a:fillRect/>
          </a:stretch>
        </p:blipFill>
        <p:spPr>
          <a:xfrm>
            <a:off x="1962150" y="355569"/>
            <a:ext cx="14668500" cy="9575862"/>
          </a:xfrm>
          <a:prstGeom prst="rect">
            <a:avLst/>
          </a:prstGeom>
        </p:spPr>
      </p:pic>
    </p:spTree>
    <p:extLst>
      <p:ext uri="{BB962C8B-B14F-4D97-AF65-F5344CB8AC3E}">
        <p14:creationId xmlns:p14="http://schemas.microsoft.com/office/powerpoint/2010/main" val="1892428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402309" y="1473408"/>
            <a:ext cx="5082629" cy="6841455"/>
          </a:xfrm>
        </p:spPr>
        <p:txBody>
          <a:bodyPr>
            <a:normAutofit/>
          </a:bodyPr>
          <a:lstStyle/>
          <a:p>
            <a:r>
              <a:rPr lang="en-US" sz="5550">
                <a:solidFill>
                  <a:srgbClr val="FFFFFF"/>
                </a:solidFill>
              </a:rPr>
              <a:t>5</a:t>
            </a:r>
            <a:r>
              <a:rPr lang="en-US" sz="5550" baseline="30000">
                <a:solidFill>
                  <a:srgbClr val="FFFFFF"/>
                </a:solidFill>
              </a:rPr>
              <a:t>th</a:t>
            </a:r>
            <a:r>
              <a:rPr lang="en-US" sz="5550">
                <a:solidFill>
                  <a:srgbClr val="FFFFFF"/>
                </a:solidFill>
              </a:rPr>
              <a:t> Edition WHO Classification of Endocrine and Neuroendocrine Tumors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832794" y="2579428"/>
            <a:ext cx="8923247" cy="6501944"/>
          </a:xfrm>
        </p:spPr>
        <p:txBody>
          <a:bodyPr anchor="ctr">
            <a:normAutofit/>
          </a:bodyPr>
          <a:lstStyle/>
          <a:p>
            <a:r>
              <a:rPr lang="en-US" sz="4800" dirty="0">
                <a:solidFill>
                  <a:srgbClr val="FEFFFF"/>
                </a:solidFill>
                <a:latin typeface="STIX-Regular"/>
              </a:rPr>
              <a:t>A number of unusual neoplasms that occur in the thyroid have been placed into new sections based on their cytogenesis</a:t>
            </a:r>
            <a:endParaRPr lang="en-US" sz="4800" dirty="0">
              <a:solidFill>
                <a:srgbClr val="FEFFFF"/>
              </a:solidFill>
            </a:endParaRPr>
          </a:p>
        </p:txBody>
      </p:sp>
    </p:spTree>
    <p:extLst>
      <p:ext uri="{BB962C8B-B14F-4D97-AF65-F5344CB8AC3E}">
        <p14:creationId xmlns:p14="http://schemas.microsoft.com/office/powerpoint/2010/main" val="954583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D2AB2D0-CFD7-4B55-BE9E-03FD9F616273}"/>
              </a:ext>
            </a:extLst>
          </p:cNvPr>
          <p:cNvSpPr>
            <a:spLocks noGrp="1"/>
          </p:cNvSpPr>
          <p:nvPr>
            <p:ph type="title"/>
          </p:nvPr>
        </p:nvSpPr>
        <p:spPr>
          <a:xfrm>
            <a:off x="1402309" y="1473408"/>
            <a:ext cx="5082629" cy="6841455"/>
          </a:xfrm>
        </p:spPr>
        <p:txBody>
          <a:bodyPr>
            <a:normAutofit/>
          </a:bodyPr>
          <a:lstStyle/>
          <a:p>
            <a:r>
              <a:rPr lang="en-US" sz="5550">
                <a:solidFill>
                  <a:srgbClr val="FFFFFF"/>
                </a:solidFill>
              </a:rPr>
              <a:t>2022 WHO Endocrine And Neuroendocrine Tumors: Thyroid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44ECBAA1-AE5D-422E-8A22-13A1F6E38FBF}"/>
              </a:ext>
            </a:extLst>
          </p:cNvPr>
          <p:cNvSpPr>
            <a:spLocks noGrp="1"/>
          </p:cNvSpPr>
          <p:nvPr>
            <p:ph idx="1"/>
          </p:nvPr>
        </p:nvSpPr>
        <p:spPr>
          <a:xfrm>
            <a:off x="7341286" y="2028453"/>
            <a:ext cx="9983396" cy="7877469"/>
          </a:xfrm>
        </p:spPr>
        <p:txBody>
          <a:bodyPr anchor="ctr">
            <a:normAutofit fontScale="92500"/>
          </a:bodyPr>
          <a:lstStyle/>
          <a:p>
            <a:pPr marL="0" indent="0">
              <a:buNone/>
            </a:pPr>
            <a:r>
              <a:rPr lang="en-US" sz="4800" b="1" dirty="0">
                <a:solidFill>
                  <a:srgbClr val="FEFFFF"/>
                </a:solidFill>
                <a:effectLst>
                  <a:outerShdw blurRad="38100" dist="38100" dir="2700000" algn="tl">
                    <a:srgbClr val="000000">
                      <a:alpha val="43137"/>
                    </a:srgbClr>
                  </a:outerShdw>
                </a:effectLst>
              </a:rPr>
              <a:t>5. Salivary gland-type carcinomas of the thyroid</a:t>
            </a:r>
          </a:p>
          <a:p>
            <a:r>
              <a:rPr lang="en-US" sz="4800" dirty="0">
                <a:solidFill>
                  <a:srgbClr val="FEFFFF"/>
                </a:solidFill>
              </a:rPr>
              <a:t>Mucoepidermoid carcinoma of the thyroid	</a:t>
            </a:r>
          </a:p>
          <a:p>
            <a:r>
              <a:rPr lang="en-US" sz="4800" dirty="0">
                <a:solidFill>
                  <a:srgbClr val="FEFFFF"/>
                </a:solidFill>
              </a:rPr>
              <a:t>Secretory carcinoma of salivary gland type	</a:t>
            </a:r>
          </a:p>
          <a:p>
            <a:pPr marL="0" indent="0">
              <a:buNone/>
            </a:pPr>
            <a:r>
              <a:rPr lang="en-US" sz="4800" b="1" dirty="0">
                <a:solidFill>
                  <a:srgbClr val="FEFFFF"/>
                </a:solidFill>
                <a:effectLst>
                  <a:outerShdw blurRad="38100" dist="38100" dir="2700000" algn="tl">
                    <a:srgbClr val="000000">
                      <a:alpha val="43137"/>
                    </a:srgbClr>
                  </a:outerShdw>
                </a:effectLst>
              </a:rPr>
              <a:t>6. Thyroid tumors of uncertain histogenesis</a:t>
            </a:r>
          </a:p>
          <a:p>
            <a:r>
              <a:rPr lang="en-US" sz="4800" dirty="0">
                <a:solidFill>
                  <a:srgbClr val="FEFFFF"/>
                </a:solidFill>
              </a:rPr>
              <a:t>Sclerosing mucoepidermoid carcinoma with eosinophilia	</a:t>
            </a:r>
          </a:p>
          <a:p>
            <a:r>
              <a:rPr lang="en-US" sz="4800" b="1" dirty="0">
                <a:solidFill>
                  <a:srgbClr val="FEFFFF"/>
                </a:solidFill>
                <a:effectLst>
                  <a:outerShdw blurRad="38100" dist="38100" dir="2700000" algn="tl">
                    <a:srgbClr val="000000">
                      <a:alpha val="43137"/>
                    </a:srgbClr>
                  </a:outerShdw>
                </a:effectLst>
              </a:rPr>
              <a:t>Cribriform morular thyroid carcinoma</a:t>
            </a:r>
            <a:r>
              <a:rPr lang="en-US" sz="3600" dirty="0">
                <a:solidFill>
                  <a:srgbClr val="FEFFFF"/>
                </a:solidFill>
              </a:rPr>
              <a:t>	</a:t>
            </a:r>
          </a:p>
        </p:txBody>
      </p:sp>
    </p:spTree>
    <p:extLst>
      <p:ext uri="{BB962C8B-B14F-4D97-AF65-F5344CB8AC3E}">
        <p14:creationId xmlns:p14="http://schemas.microsoft.com/office/powerpoint/2010/main" val="3563380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D2AB2D0-CFD7-4B55-BE9E-03FD9F616273}"/>
              </a:ext>
            </a:extLst>
          </p:cNvPr>
          <p:cNvSpPr>
            <a:spLocks noGrp="1"/>
          </p:cNvSpPr>
          <p:nvPr>
            <p:ph type="title"/>
          </p:nvPr>
        </p:nvSpPr>
        <p:spPr>
          <a:xfrm>
            <a:off x="1402309" y="1473408"/>
            <a:ext cx="5082629" cy="6841455"/>
          </a:xfrm>
        </p:spPr>
        <p:txBody>
          <a:bodyPr>
            <a:normAutofit/>
          </a:bodyPr>
          <a:lstStyle/>
          <a:p>
            <a:r>
              <a:rPr lang="en-US" sz="5550">
                <a:solidFill>
                  <a:srgbClr val="FFFFFF"/>
                </a:solidFill>
              </a:rPr>
              <a:t>2022 WHO Endocrine And Neuroendocrine Tumors: Thyroid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44ECBAA1-AE5D-422E-8A22-13A1F6E38FBF}"/>
              </a:ext>
            </a:extLst>
          </p:cNvPr>
          <p:cNvSpPr>
            <a:spLocks noGrp="1"/>
          </p:cNvSpPr>
          <p:nvPr>
            <p:ph idx="1"/>
          </p:nvPr>
        </p:nvSpPr>
        <p:spPr>
          <a:xfrm>
            <a:off x="7341286" y="2028453"/>
            <a:ext cx="9983396" cy="7877469"/>
          </a:xfrm>
        </p:spPr>
        <p:txBody>
          <a:bodyPr anchor="ctr">
            <a:normAutofit/>
          </a:bodyPr>
          <a:lstStyle/>
          <a:p>
            <a:pPr marL="0" indent="0">
              <a:buNone/>
            </a:pPr>
            <a:r>
              <a:rPr lang="en-US" sz="5400" b="1" dirty="0">
                <a:solidFill>
                  <a:srgbClr val="FEFFFF"/>
                </a:solidFill>
                <a:effectLst>
                  <a:outerShdw blurRad="38100" dist="38100" dir="2700000" algn="tl">
                    <a:srgbClr val="000000">
                      <a:alpha val="43137"/>
                    </a:srgbClr>
                  </a:outerShdw>
                </a:effectLst>
              </a:rPr>
              <a:t>7. Thymic tumors within the thyroid</a:t>
            </a:r>
          </a:p>
          <a:p>
            <a:r>
              <a:rPr lang="en-US" sz="5400" dirty="0">
                <a:solidFill>
                  <a:srgbClr val="FEFFFF"/>
                </a:solidFill>
              </a:rPr>
              <a:t>Thymoma family	</a:t>
            </a:r>
          </a:p>
          <a:p>
            <a:r>
              <a:rPr lang="en-US" sz="5400" dirty="0">
                <a:solidFill>
                  <a:srgbClr val="FEFFFF"/>
                </a:solidFill>
              </a:rPr>
              <a:t>Spindle epithelial tumour with thymus-like elements	</a:t>
            </a:r>
          </a:p>
          <a:p>
            <a:r>
              <a:rPr lang="en-US" sz="5400" dirty="0">
                <a:solidFill>
                  <a:srgbClr val="FEFFFF"/>
                </a:solidFill>
              </a:rPr>
              <a:t>Thymic carcinoma family	</a:t>
            </a:r>
          </a:p>
          <a:p>
            <a:pPr marL="0" indent="0">
              <a:buNone/>
            </a:pPr>
            <a:r>
              <a:rPr lang="en-US" sz="5400" b="1" dirty="0">
                <a:solidFill>
                  <a:srgbClr val="FEFFFF"/>
                </a:solidFill>
                <a:effectLst>
                  <a:outerShdw blurRad="38100" dist="38100" dir="2700000" algn="tl">
                    <a:srgbClr val="000000">
                      <a:alpha val="43137"/>
                    </a:srgbClr>
                  </a:outerShdw>
                </a:effectLst>
              </a:rPr>
              <a:t>8. Embryonal thyroid neoplasms</a:t>
            </a:r>
          </a:p>
          <a:p>
            <a:r>
              <a:rPr lang="en-US" sz="5400" dirty="0">
                <a:solidFill>
                  <a:srgbClr val="FEFFFF"/>
                </a:solidFill>
              </a:rPr>
              <a:t>Thyroblastoma</a:t>
            </a:r>
          </a:p>
        </p:txBody>
      </p:sp>
    </p:spTree>
    <p:extLst>
      <p:ext uri="{BB962C8B-B14F-4D97-AF65-F5344CB8AC3E}">
        <p14:creationId xmlns:p14="http://schemas.microsoft.com/office/powerpoint/2010/main" val="3187772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429EF-78D3-42CA-B9E1-748580132A6F}"/>
              </a:ext>
            </a:extLst>
          </p:cNvPr>
          <p:cNvPicPr>
            <a:picLocks noChangeAspect="1"/>
          </p:cNvPicPr>
          <p:nvPr/>
        </p:nvPicPr>
        <p:blipFill rotWithShape="1">
          <a:blip r:embed="rId2">
            <a:extLst>
              <a:ext uri="{28A0092B-C50C-407E-A947-70E740481C1C}">
                <a14:useLocalDpi xmlns:a14="http://schemas.microsoft.com/office/drawing/2010/main" val="0"/>
              </a:ext>
            </a:extLst>
          </a:blip>
          <a:srcRect t="5703" r="1" b="29133"/>
          <a:stretch/>
        </p:blipFill>
        <p:spPr>
          <a:xfrm>
            <a:off x="9264650" y="15"/>
            <a:ext cx="9023351" cy="5880051"/>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a:extLst>
              <a:ext uri="{FF2B5EF4-FFF2-40B4-BE49-F238E27FC236}">
                <a16:creationId xmlns:a16="http://schemas.microsoft.com/office/drawing/2014/main" id="{E07B8F24-12C9-429D-ADB4-2AB2341C8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33" r="-3" b="13703"/>
          <a:stretch/>
        </p:blipFill>
        <p:spPr>
          <a:xfrm>
            <a:off x="31" y="6104965"/>
            <a:ext cx="5302967" cy="4182035"/>
          </a:xfrm>
          <a:prstGeom prst="rect">
            <a:avLst/>
          </a:prstGeom>
        </p:spPr>
      </p:pic>
      <p:pic>
        <p:nvPicPr>
          <p:cNvPr id="4" name="Picture 3">
            <a:extLst>
              <a:ext uri="{FF2B5EF4-FFF2-40B4-BE49-F238E27FC236}">
                <a16:creationId xmlns:a16="http://schemas.microsoft.com/office/drawing/2014/main" id="{BB80264B-918A-408B-9F4A-586907D23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19" r="2615" b="-4"/>
          <a:stretch/>
        </p:blipFill>
        <p:spPr>
          <a:xfrm>
            <a:off x="5544299" y="4885764"/>
            <a:ext cx="7183640" cy="5401236"/>
          </a:xfrm>
          <a:prstGeom prst="rect">
            <a:avLst/>
          </a:prstGeom>
        </p:spPr>
      </p:pic>
      <p:pic>
        <p:nvPicPr>
          <p:cNvPr id="5" name="Picture 4">
            <a:extLst>
              <a:ext uri="{FF2B5EF4-FFF2-40B4-BE49-F238E27FC236}">
                <a16:creationId xmlns:a16="http://schemas.microsoft.com/office/drawing/2014/main" id="{654F2832-C2EB-41FB-A51E-044F740F55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16988"/>
          <a:stretch/>
        </p:blipFill>
        <p:spPr>
          <a:xfrm>
            <a:off x="2" y="15"/>
            <a:ext cx="9023351" cy="5880051"/>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a:extLst>
              <a:ext uri="{FF2B5EF4-FFF2-40B4-BE49-F238E27FC236}">
                <a16:creationId xmlns:a16="http://schemas.microsoft.com/office/drawing/2014/main" id="{C551A4A8-5E0A-498D-801A-C4A3B919B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371" r="5" b="5"/>
          <a:stretch/>
        </p:blipFill>
        <p:spPr>
          <a:xfrm>
            <a:off x="12969242" y="6104964"/>
            <a:ext cx="5318760" cy="4182036"/>
          </a:xfrm>
          <a:prstGeom prst="rect">
            <a:avLst/>
          </a:prstGeom>
        </p:spPr>
      </p:pic>
      <p:sp>
        <p:nvSpPr>
          <p:cNvPr id="2" name="Rectangle 1">
            <a:extLst>
              <a:ext uri="{FF2B5EF4-FFF2-40B4-BE49-F238E27FC236}">
                <a16:creationId xmlns:a16="http://schemas.microsoft.com/office/drawing/2014/main" id="{05008157-AD82-4104-BBA0-B954D6A63321}"/>
              </a:ext>
            </a:extLst>
          </p:cNvPr>
          <p:cNvSpPr/>
          <p:nvPr/>
        </p:nvSpPr>
        <p:spPr>
          <a:xfrm>
            <a:off x="14391638" y="5182388"/>
            <a:ext cx="1355884" cy="646331"/>
          </a:xfrm>
          <a:prstGeom prst="rect">
            <a:avLst/>
          </a:prstGeom>
        </p:spPr>
        <p:txBody>
          <a:bodyPr wrap="none">
            <a:spAutoFit/>
          </a:bodyPr>
          <a:lstStyle/>
          <a:p>
            <a:pPr defTabSz="1371600" fontAlgn="base">
              <a:spcBef>
                <a:spcPct val="0"/>
              </a:spcBef>
              <a:spcAft>
                <a:spcPct val="0"/>
              </a:spcAft>
              <a:defRPr/>
            </a:pPr>
            <a:r>
              <a:rPr lang="en-US" sz="3600" b="1" dirty="0">
                <a:solidFill>
                  <a:prstClr val="black"/>
                </a:solidFill>
                <a:latin typeface="Arial" panose="020B0604020202020204" pitchFamily="34" charset="0"/>
                <a:cs typeface="Arial" panose="020B0604020202020204" pitchFamily="34" charset="0"/>
              </a:rPr>
              <a:t>PAX8</a:t>
            </a:r>
          </a:p>
        </p:txBody>
      </p:sp>
      <p:sp>
        <p:nvSpPr>
          <p:cNvPr id="3" name="Rectangle 2">
            <a:extLst>
              <a:ext uri="{FF2B5EF4-FFF2-40B4-BE49-F238E27FC236}">
                <a16:creationId xmlns:a16="http://schemas.microsoft.com/office/drawing/2014/main" id="{AE85B9B7-011C-4D59-8C96-533D1D6AAC02}"/>
              </a:ext>
            </a:extLst>
          </p:cNvPr>
          <p:cNvSpPr/>
          <p:nvPr/>
        </p:nvSpPr>
        <p:spPr>
          <a:xfrm>
            <a:off x="14363063" y="6100385"/>
            <a:ext cx="1851789" cy="646331"/>
          </a:xfrm>
          <a:prstGeom prst="rect">
            <a:avLst/>
          </a:prstGeom>
        </p:spPr>
        <p:txBody>
          <a:bodyPr wrap="none">
            <a:spAutoFit/>
          </a:bodyPr>
          <a:lstStyle/>
          <a:p>
            <a:pPr defTabSz="1371600" fontAlgn="base">
              <a:spcBef>
                <a:spcPct val="0"/>
              </a:spcBef>
              <a:spcAft>
                <a:spcPct val="0"/>
              </a:spcAft>
              <a:defRPr/>
            </a:pPr>
            <a:r>
              <a:rPr lang="en-US" sz="3600" b="1" dirty="0">
                <a:solidFill>
                  <a:prstClr val="black"/>
                </a:solidFill>
                <a:latin typeface="Arial" panose="020B0604020202020204" pitchFamily="34" charset="0"/>
                <a:cs typeface="Arial" panose="020B0604020202020204" pitchFamily="34" charset="0"/>
              </a:rPr>
              <a:t>Desmin</a:t>
            </a:r>
          </a:p>
        </p:txBody>
      </p:sp>
      <p:sp>
        <p:nvSpPr>
          <p:cNvPr id="9" name="Rectangle 8">
            <a:extLst>
              <a:ext uri="{FF2B5EF4-FFF2-40B4-BE49-F238E27FC236}">
                <a16:creationId xmlns:a16="http://schemas.microsoft.com/office/drawing/2014/main" id="{6E5C085D-52E0-4B70-9D13-8FAC096CEA91}"/>
              </a:ext>
            </a:extLst>
          </p:cNvPr>
          <p:cNvSpPr/>
          <p:nvPr/>
        </p:nvSpPr>
        <p:spPr>
          <a:xfrm>
            <a:off x="1669070" y="9486900"/>
            <a:ext cx="2754280" cy="553998"/>
          </a:xfrm>
          <a:prstGeom prst="rect">
            <a:avLst/>
          </a:prstGeom>
        </p:spPr>
        <p:txBody>
          <a:bodyPr wrap="none">
            <a:spAutoFit/>
          </a:bodyPr>
          <a:lstStyle/>
          <a:p>
            <a:pPr defTabSz="1371600" fontAlgn="base">
              <a:spcBef>
                <a:spcPct val="0"/>
              </a:spcBef>
              <a:spcAft>
                <a:spcPct val="0"/>
              </a:spcAft>
              <a:defRPr/>
            </a:pPr>
            <a:r>
              <a:rPr lang="en-US" sz="3000" b="1" dirty="0">
                <a:solidFill>
                  <a:prstClr val="black"/>
                </a:solidFill>
                <a:latin typeface="Arial" panose="020B0604020202020204" pitchFamily="34" charset="0"/>
                <a:cs typeface="Arial" panose="020B0604020202020204" pitchFamily="34" charset="0"/>
              </a:rPr>
              <a:t>Thyroglobulin</a:t>
            </a:r>
          </a:p>
        </p:txBody>
      </p:sp>
    </p:spTree>
    <p:extLst>
      <p:ext uri="{BB962C8B-B14F-4D97-AF65-F5344CB8AC3E}">
        <p14:creationId xmlns:p14="http://schemas.microsoft.com/office/powerpoint/2010/main" val="383654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F6140C-75E1-40AB-AC49-C9D27BAD7265}"/>
              </a:ext>
            </a:extLst>
          </p:cNvPr>
          <p:cNvPicPr>
            <a:picLocks noChangeAspect="1"/>
          </p:cNvPicPr>
          <p:nvPr/>
        </p:nvPicPr>
        <p:blipFill rotWithShape="1">
          <a:blip r:embed="rId2">
            <a:extLst>
              <a:ext uri="{28A0092B-C50C-407E-A947-70E740481C1C}">
                <a14:useLocalDpi xmlns:a14="http://schemas.microsoft.com/office/drawing/2010/main" val="0"/>
              </a:ext>
            </a:extLst>
          </a:blip>
          <a:srcRect t="3698" b="23500"/>
          <a:stretch/>
        </p:blipFill>
        <p:spPr>
          <a:xfrm>
            <a:off x="30" y="1923"/>
            <a:ext cx="18287970" cy="10285077"/>
          </a:xfrm>
          <a:prstGeom prst="rect">
            <a:avLst/>
          </a:prstGeom>
        </p:spPr>
      </p:pic>
      <p:sp>
        <p:nvSpPr>
          <p:cNvPr id="5" name="TextBox 4">
            <a:extLst>
              <a:ext uri="{FF2B5EF4-FFF2-40B4-BE49-F238E27FC236}">
                <a16:creationId xmlns:a16="http://schemas.microsoft.com/office/drawing/2014/main" id="{E2377690-3A18-479F-BDE9-8BD0CEDB3B26}"/>
              </a:ext>
            </a:extLst>
          </p:cNvPr>
          <p:cNvSpPr txBox="1"/>
          <p:nvPr/>
        </p:nvSpPr>
        <p:spPr>
          <a:xfrm>
            <a:off x="12381471" y="0"/>
            <a:ext cx="5904243" cy="1107996"/>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EFFFF"/>
                </a:solidFill>
                <a:effectLst/>
                <a:uLnTx/>
                <a:uFillTx/>
                <a:latin typeface="Calibri" panose="020F0502020204030204"/>
                <a:ea typeface="+mn-ea"/>
                <a:cs typeface="+mn-cs"/>
              </a:rPr>
              <a:t>Thyroblastoma</a:t>
            </a:r>
            <a:endParaRPr kumimoji="0" lang="en-US" sz="16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529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3268" b="15076"/>
          <a:stretch/>
        </p:blipFill>
        <p:spPr>
          <a:xfrm>
            <a:off x="30" y="15"/>
            <a:ext cx="18287970" cy="10286985"/>
          </a:xfrm>
          <a:prstGeom prst="rect">
            <a:avLst/>
          </a:prstGeom>
        </p:spPr>
      </p:pic>
      <p:sp>
        <p:nvSpPr>
          <p:cNvPr id="4" name="TextBox 3">
            <a:extLst>
              <a:ext uri="{FF2B5EF4-FFF2-40B4-BE49-F238E27FC236}">
                <a16:creationId xmlns:a16="http://schemas.microsoft.com/office/drawing/2014/main" id="{07175863-2424-41B9-AE3D-18B30C20AD92}"/>
              </a:ext>
            </a:extLst>
          </p:cNvPr>
          <p:cNvSpPr txBox="1"/>
          <p:nvPr/>
        </p:nvSpPr>
        <p:spPr>
          <a:xfrm>
            <a:off x="1594022" y="523196"/>
            <a:ext cx="15217346" cy="590931"/>
          </a:xfrm>
          <a:prstGeom prst="rect">
            <a:avLst/>
          </a:prstGeom>
          <a:solidFill>
            <a:schemeClr val="bg1"/>
          </a:solidFill>
        </p:spPr>
        <p:txBody>
          <a:bodyPr wrap="square">
            <a:spAutoFit/>
          </a:bodyPr>
          <a:lstStyle/>
          <a:p>
            <a:pPr marL="0" marR="0" lvl="0" indent="0" algn="l" defTabSz="1371600" rtl="0" eaLnBrk="1" fontAlgn="auto" latinLnBrk="0" hangingPunct="1">
              <a:lnSpc>
                <a:spcPct val="90000"/>
              </a:lnSpc>
              <a:spcBef>
                <a:spcPts val="15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Fetal-type primitive-appearing thyroid follicles and fetal-type glands</a:t>
            </a:r>
          </a:p>
        </p:txBody>
      </p:sp>
      <p:sp>
        <p:nvSpPr>
          <p:cNvPr id="6" name="TextBox 5">
            <a:extLst>
              <a:ext uri="{FF2B5EF4-FFF2-40B4-BE49-F238E27FC236}">
                <a16:creationId xmlns:a16="http://schemas.microsoft.com/office/drawing/2014/main" id="{A260E6AE-4FF1-4E4A-BCF6-95D662C4D88A}"/>
              </a:ext>
            </a:extLst>
          </p:cNvPr>
          <p:cNvSpPr txBox="1"/>
          <p:nvPr/>
        </p:nvSpPr>
        <p:spPr>
          <a:xfrm>
            <a:off x="5874866" y="8650709"/>
            <a:ext cx="6538269" cy="646331"/>
          </a:xfrm>
          <a:prstGeom prst="rect">
            <a:avLst/>
          </a:prstGeom>
          <a:solidFill>
            <a:schemeClr val="bg1"/>
          </a:solid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rimitive</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spindle cell stroma </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348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594" r="12047" b="2"/>
          <a:stretch/>
        </p:blipFill>
        <p:spPr>
          <a:xfrm>
            <a:off x="482597" y="482599"/>
            <a:ext cx="8592822" cy="93218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844" r="10797" b="2"/>
          <a:stretch/>
        </p:blipFill>
        <p:spPr>
          <a:xfrm>
            <a:off x="9212582" y="482599"/>
            <a:ext cx="8592821" cy="9321800"/>
          </a:xfrm>
          <a:prstGeom prst="rect">
            <a:avLst/>
          </a:prstGeom>
        </p:spPr>
      </p:pic>
      <p:sp>
        <p:nvSpPr>
          <p:cNvPr id="4" name="TextBox 3"/>
          <p:cNvSpPr txBox="1"/>
          <p:nvPr/>
        </p:nvSpPr>
        <p:spPr>
          <a:xfrm>
            <a:off x="7801984" y="8662595"/>
            <a:ext cx="3184265" cy="646331"/>
          </a:xfrm>
          <a:prstGeom prst="rect">
            <a:avLst/>
          </a:prstGeom>
          <a:solidFill>
            <a:schemeClr val="bg1"/>
          </a:solid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TP   and  Smear</a:t>
            </a:r>
          </a:p>
        </p:txBody>
      </p:sp>
    </p:spTree>
    <p:extLst>
      <p:ext uri="{BB962C8B-B14F-4D97-AF65-F5344CB8AC3E}">
        <p14:creationId xmlns:p14="http://schemas.microsoft.com/office/powerpoint/2010/main" val="1609502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01552" y="845877"/>
            <a:ext cx="6179898" cy="8967921"/>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gr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647703" y="1328477"/>
            <a:ext cx="4844705" cy="6936905"/>
          </a:xfrm>
        </p:spPr>
        <p:txBody>
          <a:bodyPr>
            <a:normAutofit/>
          </a:bodyPr>
          <a:lstStyle/>
          <a:p>
            <a:r>
              <a:rPr lang="en-US" sz="5100">
                <a:solidFill>
                  <a:srgbClr val="FFFFFF"/>
                </a:solidFill>
              </a:rPr>
              <a:t>5</a:t>
            </a:r>
            <a:r>
              <a:rPr lang="en-US" sz="5100" baseline="30000">
                <a:solidFill>
                  <a:srgbClr val="FFFFFF"/>
                </a:solidFill>
              </a:rPr>
              <a:t>th</a:t>
            </a:r>
            <a:r>
              <a:rPr lang="en-US" sz="5100">
                <a:solidFill>
                  <a:srgbClr val="FFFFFF"/>
                </a:solidFill>
              </a:rPr>
              <a:t> Edition WHO Classification of Endocrine and Neuroendocrine Tumors</a:t>
            </a: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468062" y="228601"/>
            <a:ext cx="9787830" cy="9585197"/>
          </a:xfrm>
        </p:spPr>
        <p:txBody>
          <a:bodyPr anchor="ctr">
            <a:normAutofit lnSpcReduction="10000"/>
          </a:bodyPr>
          <a:lstStyle/>
          <a:p>
            <a:pPr marL="0" indent="0">
              <a:buNone/>
            </a:pPr>
            <a:r>
              <a:rPr lang="en-US" sz="5400" b="1" dirty="0">
                <a:latin typeface="Arial" panose="020B0604020202020204" pitchFamily="34" charset="0"/>
                <a:cs typeface="Arial" panose="020B0604020202020204" pitchFamily="34" charset="0"/>
              </a:rPr>
              <a:t>Benign Follicular Cell-derived:</a:t>
            </a:r>
          </a:p>
          <a:p>
            <a:pPr lvl="1"/>
            <a:r>
              <a:rPr lang="en-US" sz="4200" dirty="0">
                <a:solidFill>
                  <a:srgbClr val="0070C0"/>
                </a:solidFill>
                <a:latin typeface="Arial" panose="020B0604020202020204" pitchFamily="34" charset="0"/>
                <a:cs typeface="Arial" panose="020B0604020202020204" pitchFamily="34" charset="0"/>
              </a:rPr>
              <a:t>Follicular adenoma</a:t>
            </a:r>
          </a:p>
          <a:p>
            <a:pPr lvl="1"/>
            <a:r>
              <a:rPr lang="en-US" sz="4200" dirty="0">
                <a:latin typeface="Arial" panose="020B0604020202020204" pitchFamily="34" charset="0"/>
                <a:cs typeface="Arial" panose="020B0604020202020204" pitchFamily="34" charset="0"/>
              </a:rPr>
              <a:t>Variants of follicular adenoma with diagnostic and clinical significance</a:t>
            </a:r>
          </a:p>
          <a:p>
            <a:pPr lvl="2"/>
            <a:r>
              <a:rPr lang="en-US" sz="4200" dirty="0">
                <a:solidFill>
                  <a:srgbClr val="0070C0"/>
                </a:solidFill>
                <a:latin typeface="Arial" panose="020B0604020202020204" pitchFamily="34" charset="0"/>
                <a:cs typeface="Arial" panose="020B0604020202020204" pitchFamily="34" charset="0"/>
              </a:rPr>
              <a:t>Follicular adenoma with papillary architecture</a:t>
            </a:r>
          </a:p>
          <a:p>
            <a:pPr lvl="2"/>
            <a:r>
              <a:rPr lang="en-US" sz="4200" dirty="0">
                <a:solidFill>
                  <a:srgbClr val="0070C0"/>
                </a:solidFill>
                <a:latin typeface="Arial" panose="020B0604020202020204" pitchFamily="34" charset="0"/>
                <a:cs typeface="Arial" panose="020B0604020202020204" pitchFamily="34" charset="0"/>
              </a:rPr>
              <a:t>Oncocytic adenoma </a:t>
            </a:r>
          </a:p>
          <a:p>
            <a:pPr lvl="1"/>
            <a:r>
              <a:rPr lang="en-US" sz="4200" dirty="0">
                <a:latin typeface="Arial" panose="020B0604020202020204" pitchFamily="34" charset="0"/>
                <a:cs typeface="Arial" panose="020B0604020202020204" pitchFamily="34" charset="0"/>
              </a:rPr>
              <a:t>The terminology the term </a:t>
            </a:r>
            <a:r>
              <a:rPr lang="en-US" sz="4200" dirty="0">
                <a:solidFill>
                  <a:srgbClr val="0070C0"/>
                </a:solidFill>
                <a:latin typeface="Arial" panose="020B0604020202020204" pitchFamily="34" charset="0"/>
                <a:cs typeface="Arial" panose="020B0604020202020204" pitchFamily="34" charset="0"/>
              </a:rPr>
              <a:t>thyroid follicular nodular disease (FND)</a:t>
            </a:r>
            <a:r>
              <a:rPr lang="en-US" sz="4200" dirty="0">
                <a:latin typeface="Arial" panose="020B0604020202020204" pitchFamily="34" charset="0"/>
                <a:cs typeface="Arial" panose="020B0604020202020204" pitchFamily="34" charset="0"/>
              </a:rPr>
              <a:t> representing a detailed account of the multifocal hyperplastic/neoplastic adenomatous lesions that commonly occur in the clinical setting of multinodular goiter</a:t>
            </a:r>
          </a:p>
        </p:txBody>
      </p:sp>
    </p:spTree>
    <p:extLst>
      <p:ext uri="{BB962C8B-B14F-4D97-AF65-F5344CB8AC3E}">
        <p14:creationId xmlns:p14="http://schemas.microsoft.com/office/powerpoint/2010/main" val="3102861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641" r="11999" b="2"/>
          <a:stretch/>
        </p:blipFill>
        <p:spPr>
          <a:xfrm>
            <a:off x="482597" y="482599"/>
            <a:ext cx="8592822" cy="93218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754" r="17886" b="2"/>
          <a:stretch/>
        </p:blipFill>
        <p:spPr>
          <a:xfrm>
            <a:off x="9212582" y="482599"/>
            <a:ext cx="8592821" cy="9321800"/>
          </a:xfrm>
          <a:prstGeom prst="rect">
            <a:avLst/>
          </a:prstGeom>
        </p:spPr>
      </p:pic>
      <p:sp>
        <p:nvSpPr>
          <p:cNvPr id="4" name="TextBox 3">
            <a:extLst>
              <a:ext uri="{FF2B5EF4-FFF2-40B4-BE49-F238E27FC236}">
                <a16:creationId xmlns:a16="http://schemas.microsoft.com/office/drawing/2014/main" id="{E33B662E-A8E1-45A6-97D4-363F239C217B}"/>
              </a:ext>
            </a:extLst>
          </p:cNvPr>
          <p:cNvSpPr txBox="1"/>
          <p:nvPr/>
        </p:nvSpPr>
        <p:spPr>
          <a:xfrm>
            <a:off x="1519892" y="1042184"/>
            <a:ext cx="15217346" cy="590931"/>
          </a:xfrm>
          <a:prstGeom prst="rect">
            <a:avLst/>
          </a:prstGeom>
          <a:solidFill>
            <a:schemeClr val="bg1"/>
          </a:solidFill>
        </p:spPr>
        <p:txBody>
          <a:bodyPr wrap="square">
            <a:spAutoFit/>
          </a:bodyPr>
          <a:lstStyle/>
          <a:p>
            <a:pPr marL="0" marR="0" lvl="0" indent="0" algn="l" defTabSz="1371600" rtl="0" eaLnBrk="1" fontAlgn="auto" latinLnBrk="0" hangingPunct="1">
              <a:lnSpc>
                <a:spcPct val="90000"/>
              </a:lnSpc>
              <a:spcBef>
                <a:spcPts val="15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Fetal-type primitive-appearing thyroid follicles and fetal-type glands</a:t>
            </a:r>
          </a:p>
        </p:txBody>
      </p:sp>
    </p:spTree>
    <p:extLst>
      <p:ext uri="{BB962C8B-B14F-4D97-AF65-F5344CB8AC3E}">
        <p14:creationId xmlns:p14="http://schemas.microsoft.com/office/powerpoint/2010/main" val="2129424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F429EF-78D3-42CA-B9E1-748580132A6F}"/>
              </a:ext>
            </a:extLst>
          </p:cNvPr>
          <p:cNvPicPr>
            <a:picLocks noChangeAspect="1"/>
          </p:cNvPicPr>
          <p:nvPr/>
        </p:nvPicPr>
        <p:blipFill rotWithShape="1">
          <a:blip r:embed="rId2">
            <a:extLst>
              <a:ext uri="{28A0092B-C50C-407E-A947-70E740481C1C}">
                <a14:useLocalDpi xmlns:a14="http://schemas.microsoft.com/office/drawing/2010/main" val="0"/>
              </a:ext>
            </a:extLst>
          </a:blip>
          <a:srcRect t="5703" r="1" b="29133"/>
          <a:stretch/>
        </p:blipFill>
        <p:spPr>
          <a:xfrm>
            <a:off x="9264650" y="15"/>
            <a:ext cx="9023351" cy="5880051"/>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7" name="Picture 6">
            <a:extLst>
              <a:ext uri="{FF2B5EF4-FFF2-40B4-BE49-F238E27FC236}">
                <a16:creationId xmlns:a16="http://schemas.microsoft.com/office/drawing/2014/main" id="{E07B8F24-12C9-429D-ADB4-2AB2341C80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33" r="-3" b="13703"/>
          <a:stretch/>
        </p:blipFill>
        <p:spPr>
          <a:xfrm>
            <a:off x="31" y="6104965"/>
            <a:ext cx="5302967" cy="4182035"/>
          </a:xfrm>
          <a:prstGeom prst="rect">
            <a:avLst/>
          </a:prstGeom>
        </p:spPr>
      </p:pic>
      <p:pic>
        <p:nvPicPr>
          <p:cNvPr id="4" name="Picture 3">
            <a:extLst>
              <a:ext uri="{FF2B5EF4-FFF2-40B4-BE49-F238E27FC236}">
                <a16:creationId xmlns:a16="http://schemas.microsoft.com/office/drawing/2014/main" id="{BB80264B-918A-408B-9F4A-586907D23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19" r="2615" b="-4"/>
          <a:stretch/>
        </p:blipFill>
        <p:spPr>
          <a:xfrm>
            <a:off x="5544299" y="4885764"/>
            <a:ext cx="7183640" cy="5401236"/>
          </a:xfrm>
          <a:prstGeom prst="rect">
            <a:avLst/>
          </a:prstGeom>
        </p:spPr>
      </p:pic>
      <p:pic>
        <p:nvPicPr>
          <p:cNvPr id="5" name="Picture 4">
            <a:extLst>
              <a:ext uri="{FF2B5EF4-FFF2-40B4-BE49-F238E27FC236}">
                <a16:creationId xmlns:a16="http://schemas.microsoft.com/office/drawing/2014/main" id="{654F2832-C2EB-41FB-A51E-044F740F55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16988"/>
          <a:stretch/>
        </p:blipFill>
        <p:spPr>
          <a:xfrm>
            <a:off x="2" y="15"/>
            <a:ext cx="9023351" cy="5880051"/>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a:extLst>
              <a:ext uri="{FF2B5EF4-FFF2-40B4-BE49-F238E27FC236}">
                <a16:creationId xmlns:a16="http://schemas.microsoft.com/office/drawing/2014/main" id="{C551A4A8-5E0A-498D-801A-C4A3B919B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371" r="5" b="5"/>
          <a:stretch/>
        </p:blipFill>
        <p:spPr>
          <a:xfrm>
            <a:off x="12969242" y="6104964"/>
            <a:ext cx="5318760" cy="4182036"/>
          </a:xfrm>
          <a:prstGeom prst="rect">
            <a:avLst/>
          </a:prstGeom>
        </p:spPr>
      </p:pic>
      <p:sp>
        <p:nvSpPr>
          <p:cNvPr id="2" name="Rectangle 1">
            <a:extLst>
              <a:ext uri="{FF2B5EF4-FFF2-40B4-BE49-F238E27FC236}">
                <a16:creationId xmlns:a16="http://schemas.microsoft.com/office/drawing/2014/main" id="{05008157-AD82-4104-BBA0-B954D6A63321}"/>
              </a:ext>
            </a:extLst>
          </p:cNvPr>
          <p:cNvSpPr/>
          <p:nvPr/>
        </p:nvSpPr>
        <p:spPr>
          <a:xfrm>
            <a:off x="14391638" y="5182388"/>
            <a:ext cx="1355884" cy="646331"/>
          </a:xfrm>
          <a:prstGeom prst="rect">
            <a:avLst/>
          </a:prstGeom>
        </p:spPr>
        <p:txBody>
          <a:bodyPr wrap="none">
            <a:spAutoFit/>
          </a:bodyPr>
          <a:lstStyle/>
          <a:p>
            <a:pPr marL="0" marR="0" lvl="0" indent="0" algn="l" defTabSz="13716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PAX8</a:t>
            </a:r>
          </a:p>
        </p:txBody>
      </p:sp>
      <p:sp>
        <p:nvSpPr>
          <p:cNvPr id="3" name="Rectangle 2">
            <a:extLst>
              <a:ext uri="{FF2B5EF4-FFF2-40B4-BE49-F238E27FC236}">
                <a16:creationId xmlns:a16="http://schemas.microsoft.com/office/drawing/2014/main" id="{AE85B9B7-011C-4D59-8C96-533D1D6AAC02}"/>
              </a:ext>
            </a:extLst>
          </p:cNvPr>
          <p:cNvSpPr/>
          <p:nvPr/>
        </p:nvSpPr>
        <p:spPr>
          <a:xfrm>
            <a:off x="14363063" y="6100385"/>
            <a:ext cx="1851789" cy="646331"/>
          </a:xfrm>
          <a:prstGeom prst="rect">
            <a:avLst/>
          </a:prstGeom>
        </p:spPr>
        <p:txBody>
          <a:bodyPr wrap="none">
            <a:spAutoFit/>
          </a:bodyPr>
          <a:lstStyle/>
          <a:p>
            <a:pPr marL="0" marR="0" lvl="0" indent="0" algn="l" defTabSz="13716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Desmin</a:t>
            </a:r>
          </a:p>
        </p:txBody>
      </p:sp>
      <p:sp>
        <p:nvSpPr>
          <p:cNvPr id="9" name="Rectangle 8">
            <a:extLst>
              <a:ext uri="{FF2B5EF4-FFF2-40B4-BE49-F238E27FC236}">
                <a16:creationId xmlns:a16="http://schemas.microsoft.com/office/drawing/2014/main" id="{6E5C085D-52E0-4B70-9D13-8FAC096CEA91}"/>
              </a:ext>
            </a:extLst>
          </p:cNvPr>
          <p:cNvSpPr/>
          <p:nvPr/>
        </p:nvSpPr>
        <p:spPr>
          <a:xfrm>
            <a:off x="1669070" y="9486900"/>
            <a:ext cx="2754280" cy="553998"/>
          </a:xfrm>
          <a:prstGeom prst="rect">
            <a:avLst/>
          </a:prstGeom>
        </p:spPr>
        <p:txBody>
          <a:bodyPr wrap="none">
            <a:spAutoFit/>
          </a:bodyPr>
          <a:lstStyle/>
          <a:p>
            <a:pPr marL="0" marR="0" lvl="0" indent="0" algn="l" defTabSz="13716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Thyroglobulin</a:t>
            </a:r>
          </a:p>
        </p:txBody>
      </p:sp>
    </p:spTree>
    <p:extLst>
      <p:ext uri="{BB962C8B-B14F-4D97-AF65-F5344CB8AC3E}">
        <p14:creationId xmlns:p14="http://schemas.microsoft.com/office/powerpoint/2010/main" val="2583675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641" b="13703"/>
          <a:stretch/>
        </p:blipFill>
        <p:spPr>
          <a:xfrm>
            <a:off x="30" y="15"/>
            <a:ext cx="18287970" cy="10286985"/>
          </a:xfrm>
          <a:prstGeom prst="rect">
            <a:avLst/>
          </a:prstGeom>
        </p:spPr>
      </p:pic>
    </p:spTree>
    <p:extLst>
      <p:ext uri="{BB962C8B-B14F-4D97-AF65-F5344CB8AC3E}">
        <p14:creationId xmlns:p14="http://schemas.microsoft.com/office/powerpoint/2010/main" val="3561864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194" b="4150"/>
          <a:stretch/>
        </p:blipFill>
        <p:spPr>
          <a:xfrm>
            <a:off x="30" y="15"/>
            <a:ext cx="18287970" cy="10286985"/>
          </a:xfrm>
          <a:prstGeom prst="rect">
            <a:avLst/>
          </a:prstGeom>
        </p:spPr>
      </p:pic>
      <p:sp>
        <p:nvSpPr>
          <p:cNvPr id="3" name="TextBox 2">
            <a:extLst>
              <a:ext uri="{FF2B5EF4-FFF2-40B4-BE49-F238E27FC236}">
                <a16:creationId xmlns:a16="http://schemas.microsoft.com/office/drawing/2014/main" id="{0437E579-62EB-570A-A838-B134D34AC4C3}"/>
              </a:ext>
            </a:extLst>
          </p:cNvPr>
          <p:cNvSpPr txBox="1"/>
          <p:nvPr/>
        </p:nvSpPr>
        <p:spPr>
          <a:xfrm>
            <a:off x="0" y="2024378"/>
            <a:ext cx="2798805" cy="507831"/>
          </a:xfrm>
          <a:prstGeom prst="rect">
            <a:avLst/>
          </a:prstGeom>
          <a:solidFill>
            <a:schemeClr val="bg1"/>
          </a:solid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Vascular Invasion</a:t>
            </a:r>
          </a:p>
        </p:txBody>
      </p:sp>
    </p:spTree>
    <p:extLst>
      <p:ext uri="{BB962C8B-B14F-4D97-AF65-F5344CB8AC3E}">
        <p14:creationId xmlns:p14="http://schemas.microsoft.com/office/powerpoint/2010/main" val="1638842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9D4D7EA-0B59-4B6F-A47C-6D6220A8DC7A}"/>
              </a:ext>
            </a:extLst>
          </p:cNvPr>
          <p:cNvSpPr>
            <a:spLocks noGrp="1"/>
          </p:cNvSpPr>
          <p:nvPr>
            <p:ph type="title"/>
          </p:nvPr>
        </p:nvSpPr>
        <p:spPr>
          <a:xfrm>
            <a:off x="11716719" y="400718"/>
            <a:ext cx="6266700" cy="2849868"/>
          </a:xfrm>
          <a:solidFill>
            <a:schemeClr val="accent1">
              <a:lumMod val="75000"/>
            </a:schemeClr>
          </a:solidFill>
        </p:spPr>
        <p:txBody>
          <a:bodyPr vert="horz" lIns="137160" tIns="68580" rIns="137160" bIns="68580" rtlCol="0" anchor="ctr">
            <a:normAutofit/>
          </a:bodyPr>
          <a:lstStyle/>
          <a:p>
            <a:r>
              <a:rPr lang="en-US" sz="6000" b="1" dirty="0">
                <a:solidFill>
                  <a:schemeClr val="bg1"/>
                </a:solidFill>
              </a:rPr>
              <a:t>DICER1 Mutations: </a:t>
            </a:r>
            <a:br>
              <a:rPr lang="en-US" sz="6000" b="1" dirty="0">
                <a:solidFill>
                  <a:schemeClr val="bg1"/>
                </a:solidFill>
              </a:rPr>
            </a:br>
            <a:r>
              <a:rPr lang="en-US" sz="6000" b="1" dirty="0">
                <a:solidFill>
                  <a:schemeClr val="bg1"/>
                </a:solidFill>
              </a:rPr>
              <a:t>Thyroid Pathology </a:t>
            </a:r>
          </a:p>
        </p:txBody>
      </p:sp>
      <p:sp>
        <p:nvSpPr>
          <p:cNvPr id="6" name="Content Placeholder 5">
            <a:extLst>
              <a:ext uri="{FF2B5EF4-FFF2-40B4-BE49-F238E27FC236}">
                <a16:creationId xmlns:a16="http://schemas.microsoft.com/office/drawing/2014/main" id="{C7926951-9B53-495B-8867-A605573F244F}"/>
              </a:ext>
            </a:extLst>
          </p:cNvPr>
          <p:cNvSpPr>
            <a:spLocks noGrp="1"/>
          </p:cNvSpPr>
          <p:nvPr>
            <p:ph sz="half" idx="1"/>
          </p:nvPr>
        </p:nvSpPr>
        <p:spPr>
          <a:xfrm>
            <a:off x="9144000" y="3287641"/>
            <a:ext cx="9139425" cy="6962288"/>
          </a:xfrm>
        </p:spPr>
        <p:txBody>
          <a:bodyPr vert="horz" lIns="137160" tIns="68580" rIns="137160" bIns="68580" rtlCol="0">
            <a:normAutofit/>
          </a:bodyPr>
          <a:lstStyle/>
          <a:p>
            <a:r>
              <a:rPr lang="en-US" sz="3600" i="1" dirty="0"/>
              <a:t>DICER1</a:t>
            </a:r>
            <a:r>
              <a:rPr lang="en-US" sz="3600" dirty="0"/>
              <a:t> is recognized to be a driver of pediatric thyroid nodules</a:t>
            </a:r>
          </a:p>
          <a:p>
            <a:r>
              <a:rPr lang="en-US" sz="3600" dirty="0"/>
              <a:t>Early-onset, familial, or male thyroid follicular nodular disease </a:t>
            </a:r>
          </a:p>
          <a:p>
            <a:r>
              <a:rPr lang="en-US" sz="3600" dirty="0"/>
              <a:t>Follicular adenomas with papillary growth</a:t>
            </a:r>
          </a:p>
          <a:p>
            <a:r>
              <a:rPr lang="en-US" sz="3600" dirty="0"/>
              <a:t>Differentiated thyroid carcinomas: follicular thyroid carcinoma and papillary thyroid carcinoma </a:t>
            </a:r>
          </a:p>
          <a:p>
            <a:r>
              <a:rPr lang="en-US" sz="3600" dirty="0"/>
              <a:t>Poorly differentiated thyroid carcinoma of childhood and adolescence</a:t>
            </a:r>
          </a:p>
          <a:p>
            <a:r>
              <a:rPr lang="en-US" sz="3600" dirty="0"/>
              <a:t>Thyroblastoma</a:t>
            </a:r>
          </a:p>
          <a:p>
            <a:endParaRPr lang="en-US" sz="3600" dirty="0"/>
          </a:p>
        </p:txBody>
      </p:sp>
      <p:sp>
        <p:nvSpPr>
          <p:cNvPr id="13" name="TextBox 12">
            <a:extLst>
              <a:ext uri="{FF2B5EF4-FFF2-40B4-BE49-F238E27FC236}">
                <a16:creationId xmlns:a16="http://schemas.microsoft.com/office/drawing/2014/main" id="{168E1FDF-4C4E-4DA0-A13C-0EF3814A4DA8}"/>
              </a:ext>
            </a:extLst>
          </p:cNvPr>
          <p:cNvSpPr txBox="1"/>
          <p:nvPr/>
        </p:nvSpPr>
        <p:spPr>
          <a:xfrm>
            <a:off x="-4570" y="-74127"/>
            <a:ext cx="11716721" cy="2308324"/>
          </a:xfrm>
          <a:prstGeom prst="rect">
            <a:avLst/>
          </a:prstGeom>
          <a:solidFill>
            <a:schemeClr val="bg1"/>
          </a:solid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Associated with</a:t>
            </a: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DICER1</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germline mutations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but also in patients with no known syndromic associations and in tumors with </a:t>
            </a: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DICER1</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somatic mutations</a:t>
            </a:r>
          </a:p>
        </p:txBody>
      </p:sp>
      <p:pic>
        <p:nvPicPr>
          <p:cNvPr id="3" name="Picture 2">
            <a:extLst>
              <a:ext uri="{FF2B5EF4-FFF2-40B4-BE49-F238E27FC236}">
                <a16:creationId xmlns:a16="http://schemas.microsoft.com/office/drawing/2014/main" id="{A5FB4794-6EC7-425E-A43D-3B0848014800}"/>
              </a:ext>
            </a:extLst>
          </p:cNvPr>
          <p:cNvPicPr>
            <a:picLocks noChangeAspect="1"/>
          </p:cNvPicPr>
          <p:nvPr/>
        </p:nvPicPr>
        <p:blipFill>
          <a:blip r:embed="rId2"/>
          <a:stretch>
            <a:fillRect/>
          </a:stretch>
        </p:blipFill>
        <p:spPr>
          <a:xfrm>
            <a:off x="852482" y="2719187"/>
            <a:ext cx="8291519" cy="6159494"/>
          </a:xfrm>
          <a:prstGeom prst="rect">
            <a:avLst/>
          </a:prstGeom>
        </p:spPr>
      </p:pic>
    </p:spTree>
    <p:extLst>
      <p:ext uri="{BB962C8B-B14F-4D97-AF65-F5344CB8AC3E}">
        <p14:creationId xmlns:p14="http://schemas.microsoft.com/office/powerpoint/2010/main" val="4239941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10">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2561"/>
            <a:ext cx="18283428" cy="998444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12">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7101"/>
          <a:stretch/>
        </p:blipFill>
        <p:spPr>
          <a:xfrm flipV="1">
            <a:off x="4" y="2"/>
            <a:ext cx="18287999" cy="2818425"/>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5" name="Picture 14">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1" y="7371036"/>
            <a:ext cx="18287999" cy="2422461"/>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5" name="Title 4">
            <a:extLst>
              <a:ext uri="{FF2B5EF4-FFF2-40B4-BE49-F238E27FC236}">
                <a16:creationId xmlns:a16="http://schemas.microsoft.com/office/drawing/2014/main" id="{B50419CD-8F94-41AE-9AE0-E5951993473C}"/>
              </a:ext>
            </a:extLst>
          </p:cNvPr>
          <p:cNvSpPr>
            <a:spLocks noGrp="1"/>
          </p:cNvSpPr>
          <p:nvPr>
            <p:ph type="title"/>
          </p:nvPr>
        </p:nvSpPr>
        <p:spPr>
          <a:xfrm>
            <a:off x="1208492" y="2102789"/>
            <a:ext cx="5266268" cy="6081423"/>
          </a:xfrm>
        </p:spPr>
        <p:txBody>
          <a:bodyPr>
            <a:normAutofit/>
          </a:bodyPr>
          <a:lstStyle/>
          <a:p>
            <a:r>
              <a:rPr lang="en-US" sz="6000" dirty="0">
                <a:solidFill>
                  <a:srgbClr val="FFFFFF"/>
                </a:solidFill>
              </a:rPr>
              <a:t>DICER1 Syndrome</a:t>
            </a:r>
          </a:p>
        </p:txBody>
      </p:sp>
      <p:sp>
        <p:nvSpPr>
          <p:cNvPr id="6" name="Content Placeholder 5">
            <a:extLst>
              <a:ext uri="{FF2B5EF4-FFF2-40B4-BE49-F238E27FC236}">
                <a16:creationId xmlns:a16="http://schemas.microsoft.com/office/drawing/2014/main" id="{5B241496-A90A-482F-9962-5352148308EB}"/>
              </a:ext>
            </a:extLst>
          </p:cNvPr>
          <p:cNvSpPr>
            <a:spLocks noGrp="1"/>
          </p:cNvSpPr>
          <p:nvPr>
            <p:ph idx="1"/>
          </p:nvPr>
        </p:nvSpPr>
        <p:spPr>
          <a:xfrm>
            <a:off x="4855695" y="1082041"/>
            <a:ext cx="12175005" cy="7390448"/>
          </a:xfrm>
        </p:spPr>
        <p:txBody>
          <a:bodyPr anchor="ctr">
            <a:normAutofit fontScale="85000" lnSpcReduction="20000"/>
          </a:bodyPr>
          <a:lstStyle/>
          <a:p>
            <a:r>
              <a:rPr lang="en-US" sz="3900" b="1" dirty="0">
                <a:solidFill>
                  <a:schemeClr val="bg1"/>
                </a:solidFill>
              </a:rPr>
              <a:t>Pleuropulmonary blastoma</a:t>
            </a:r>
          </a:p>
          <a:p>
            <a:r>
              <a:rPr lang="en-US" sz="3900" b="1" dirty="0">
                <a:solidFill>
                  <a:schemeClr val="bg1"/>
                </a:solidFill>
              </a:rPr>
              <a:t>Cystic nephroma</a:t>
            </a:r>
          </a:p>
          <a:p>
            <a:r>
              <a:rPr lang="en-US" sz="3900" b="1" dirty="0">
                <a:solidFill>
                  <a:schemeClr val="bg1"/>
                </a:solidFill>
              </a:rPr>
              <a:t>Ovarian Sertoli-Leydig Cell tumor</a:t>
            </a:r>
          </a:p>
          <a:p>
            <a:r>
              <a:rPr lang="en-US" sz="3900" b="1" dirty="0">
                <a:solidFill>
                  <a:schemeClr val="bg1"/>
                </a:solidFill>
              </a:rPr>
              <a:t>Gynandroblastoma</a:t>
            </a:r>
          </a:p>
          <a:p>
            <a:r>
              <a:rPr lang="en-US" sz="3900" b="1" dirty="0">
                <a:solidFill>
                  <a:schemeClr val="bg1"/>
                </a:solidFill>
              </a:rPr>
              <a:t>Pituitary blastoma</a:t>
            </a:r>
          </a:p>
          <a:p>
            <a:r>
              <a:rPr lang="en-US" sz="3900" b="1" dirty="0">
                <a:solidFill>
                  <a:schemeClr val="bg1"/>
                </a:solidFill>
              </a:rPr>
              <a:t>Pineoblastoma</a:t>
            </a:r>
          </a:p>
          <a:p>
            <a:r>
              <a:rPr lang="en-US" sz="4800" b="1" dirty="0">
                <a:solidFill>
                  <a:schemeClr val="bg1"/>
                </a:solidFill>
              </a:rPr>
              <a:t>Thyroid nodular follicular disease</a:t>
            </a:r>
          </a:p>
          <a:p>
            <a:r>
              <a:rPr lang="en-US" sz="4800" b="1" dirty="0">
                <a:solidFill>
                  <a:schemeClr val="bg1"/>
                </a:solidFill>
              </a:rPr>
              <a:t>Follicular adenoma with papillary hyperplasia</a:t>
            </a:r>
          </a:p>
          <a:p>
            <a:r>
              <a:rPr lang="en-US" sz="4800" b="1" dirty="0">
                <a:solidFill>
                  <a:schemeClr val="bg1"/>
                </a:solidFill>
              </a:rPr>
              <a:t>Thyroid carcinoma: PTC and FTC</a:t>
            </a:r>
          </a:p>
          <a:p>
            <a:r>
              <a:rPr lang="en-US" sz="4800" b="1" dirty="0">
                <a:solidFill>
                  <a:schemeClr val="bg1"/>
                </a:solidFill>
              </a:rPr>
              <a:t>Pediatric thyroid nodules</a:t>
            </a:r>
          </a:p>
          <a:p>
            <a:r>
              <a:rPr lang="en-US" sz="4800" b="1" dirty="0">
                <a:solidFill>
                  <a:schemeClr val="tx2">
                    <a:lumMod val="20000"/>
                    <a:lumOff val="80000"/>
                  </a:schemeClr>
                </a:solidFill>
              </a:rPr>
              <a:t>Childhood-onset PD thyroid carcinoma</a:t>
            </a:r>
          </a:p>
          <a:p>
            <a:pPr lvl="0"/>
            <a:r>
              <a:rPr lang="en-US" sz="5100" b="1" dirty="0">
                <a:solidFill>
                  <a:schemeClr val="tx2">
                    <a:lumMod val="20000"/>
                    <a:lumOff val="80000"/>
                  </a:schemeClr>
                </a:solidFill>
              </a:rPr>
              <a:t>Primitive thyroid tumor: Thyroblastoma</a:t>
            </a:r>
          </a:p>
          <a:p>
            <a:endParaRPr lang="en-US" sz="3300" dirty="0">
              <a:solidFill>
                <a:srgbClr val="FFFFFF"/>
              </a:solidFill>
            </a:endParaRPr>
          </a:p>
        </p:txBody>
      </p:sp>
      <p:sp>
        <p:nvSpPr>
          <p:cNvPr id="17" name="Rectangle 16">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66681"/>
            <a:ext cx="18283428" cy="12203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base" latinLnBrk="0" hangingPunct="1">
              <a:lnSpc>
                <a:spcPct val="100000"/>
              </a:lnSpc>
              <a:spcBef>
                <a:spcPct val="0"/>
              </a:spcBef>
              <a:spcAft>
                <a:spcPct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82CE3AF-4AED-405A-846B-5F617A8E62FC}"/>
              </a:ext>
            </a:extLst>
          </p:cNvPr>
          <p:cNvPicPr>
            <a:picLocks noChangeAspect="1"/>
          </p:cNvPicPr>
          <p:nvPr/>
        </p:nvPicPr>
        <p:blipFill rotWithShape="1">
          <a:blip r:embed="rId3"/>
          <a:srcRect l="5087" r="2" b="2"/>
          <a:stretch/>
        </p:blipFill>
        <p:spPr>
          <a:xfrm>
            <a:off x="489350" y="97538"/>
            <a:ext cx="2053551" cy="2163626"/>
          </a:xfrm>
          <a:prstGeom prst="rect">
            <a:avLst/>
          </a:prstGeom>
        </p:spPr>
      </p:pic>
      <p:pic>
        <p:nvPicPr>
          <p:cNvPr id="9" name="Picture 8">
            <a:extLst>
              <a:ext uri="{FF2B5EF4-FFF2-40B4-BE49-F238E27FC236}">
                <a16:creationId xmlns:a16="http://schemas.microsoft.com/office/drawing/2014/main" id="{5D4AD3B5-EF69-414F-BE8B-9ED052AC1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53" r="16069" b="-5"/>
          <a:stretch/>
        </p:blipFill>
        <p:spPr>
          <a:xfrm>
            <a:off x="2693571" y="122378"/>
            <a:ext cx="2449929" cy="2163624"/>
          </a:xfrm>
          <a:prstGeom prst="rect">
            <a:avLst/>
          </a:prstGeom>
        </p:spPr>
      </p:pic>
      <p:pic>
        <p:nvPicPr>
          <p:cNvPr id="10" name="Picture 9">
            <a:extLst>
              <a:ext uri="{FF2B5EF4-FFF2-40B4-BE49-F238E27FC236}">
                <a16:creationId xmlns:a16="http://schemas.microsoft.com/office/drawing/2014/main" id="{09B42259-1DF8-4134-9693-B2E54C3AE8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4"/>
          <a:stretch/>
        </p:blipFill>
        <p:spPr>
          <a:xfrm>
            <a:off x="12966560" y="122375"/>
            <a:ext cx="2449929" cy="2213142"/>
          </a:xfrm>
          <a:prstGeom prst="rect">
            <a:avLst/>
          </a:prstGeom>
        </p:spPr>
      </p:pic>
      <p:pic>
        <p:nvPicPr>
          <p:cNvPr id="2" name="Picture 1">
            <a:extLst>
              <a:ext uri="{FF2B5EF4-FFF2-40B4-BE49-F238E27FC236}">
                <a16:creationId xmlns:a16="http://schemas.microsoft.com/office/drawing/2014/main" id="{7AE6AF83-C524-4EBA-BE19-F3AB576A08A0}"/>
              </a:ext>
            </a:extLst>
          </p:cNvPr>
          <p:cNvPicPr>
            <a:picLocks noChangeAspect="1"/>
          </p:cNvPicPr>
          <p:nvPr/>
        </p:nvPicPr>
        <p:blipFill>
          <a:blip r:embed="rId6"/>
          <a:stretch>
            <a:fillRect/>
          </a:stretch>
        </p:blipFill>
        <p:spPr>
          <a:xfrm flipH="1">
            <a:off x="15558431" y="97538"/>
            <a:ext cx="2339235" cy="2188464"/>
          </a:xfrm>
          <a:prstGeom prst="rect">
            <a:avLst/>
          </a:prstGeom>
        </p:spPr>
      </p:pic>
      <p:pic>
        <p:nvPicPr>
          <p:cNvPr id="11" name="Picture 10">
            <a:extLst>
              <a:ext uri="{FF2B5EF4-FFF2-40B4-BE49-F238E27FC236}">
                <a16:creationId xmlns:a16="http://schemas.microsoft.com/office/drawing/2014/main" id="{D55D21EB-7FC4-4DF2-B0A1-46AFF42AF8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58432" y="2689553"/>
            <a:ext cx="2339235" cy="1695644"/>
          </a:xfrm>
          <a:prstGeom prst="rect">
            <a:avLst/>
          </a:prstGeom>
        </p:spPr>
      </p:pic>
      <p:pic>
        <p:nvPicPr>
          <p:cNvPr id="3" name="Picture 2">
            <a:extLst>
              <a:ext uri="{FF2B5EF4-FFF2-40B4-BE49-F238E27FC236}">
                <a16:creationId xmlns:a16="http://schemas.microsoft.com/office/drawing/2014/main" id="{EF186667-0291-4949-AAE2-CB14A70BE24A}"/>
              </a:ext>
            </a:extLst>
          </p:cNvPr>
          <p:cNvPicPr>
            <a:picLocks noChangeAspect="1"/>
          </p:cNvPicPr>
          <p:nvPr/>
        </p:nvPicPr>
        <p:blipFill>
          <a:blip r:embed="rId8"/>
          <a:stretch>
            <a:fillRect/>
          </a:stretch>
        </p:blipFill>
        <p:spPr>
          <a:xfrm>
            <a:off x="14428340" y="5742455"/>
            <a:ext cx="3523031" cy="2818425"/>
          </a:xfrm>
          <a:prstGeom prst="rect">
            <a:avLst/>
          </a:prstGeom>
        </p:spPr>
      </p:pic>
      <p:pic>
        <p:nvPicPr>
          <p:cNvPr id="4" name="Picture 3">
            <a:extLst>
              <a:ext uri="{FF2B5EF4-FFF2-40B4-BE49-F238E27FC236}">
                <a16:creationId xmlns:a16="http://schemas.microsoft.com/office/drawing/2014/main" id="{12BEC93C-2F53-46AA-AEBC-0F51BB467470}"/>
              </a:ext>
            </a:extLst>
          </p:cNvPr>
          <p:cNvPicPr>
            <a:picLocks noChangeAspect="1"/>
          </p:cNvPicPr>
          <p:nvPr/>
        </p:nvPicPr>
        <p:blipFill>
          <a:blip r:embed="rId9"/>
          <a:stretch>
            <a:fillRect/>
          </a:stretch>
        </p:blipFill>
        <p:spPr>
          <a:xfrm>
            <a:off x="714267" y="6771642"/>
            <a:ext cx="3958608" cy="3021855"/>
          </a:xfrm>
          <a:prstGeom prst="rect">
            <a:avLst/>
          </a:prstGeom>
        </p:spPr>
      </p:pic>
      <p:sp>
        <p:nvSpPr>
          <p:cNvPr id="7" name="Rectangle 6">
            <a:extLst>
              <a:ext uri="{FF2B5EF4-FFF2-40B4-BE49-F238E27FC236}">
                <a16:creationId xmlns:a16="http://schemas.microsoft.com/office/drawing/2014/main" id="{B07FF83D-1AFE-4138-8221-F27510CF59D1}"/>
              </a:ext>
            </a:extLst>
          </p:cNvPr>
          <p:cNvSpPr/>
          <p:nvPr/>
        </p:nvSpPr>
        <p:spPr>
          <a:xfrm>
            <a:off x="4648876" y="8582267"/>
            <a:ext cx="9614222" cy="1754326"/>
          </a:xfrm>
          <a:prstGeom prst="rect">
            <a:avLst/>
          </a:prstGeom>
        </p:spPr>
        <p:txBody>
          <a:bodyPr wrap="square">
            <a:spAutoFit/>
          </a:bodyPr>
          <a:lstStyle/>
          <a:p>
            <a:pPr marL="0" marR="0" lvl="0" indent="0" algn="ctr" defTabSz="1371600" rtl="0" eaLnBrk="1" fontAlgn="base" latinLnBrk="0" hangingPunct="1">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Many of these DICER1-associated neoplasms have some site dependent morphological resemblance to the developmental stages in organogenesis, resulting into a teratoid or blastomatous appearance</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3296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a:solidFill>
                <a:prstClr val="white"/>
              </a:solidFill>
              <a:latin typeface="Calibri" panose="020F0502020204030204"/>
            </a:endParaRPr>
          </a:p>
        </p:txBody>
      </p:sp>
      <p:pic>
        <p:nvPicPr>
          <p:cNvPr id="9" name="Picture 3" descr="KP-Block-B3-LLL-JD-8-31-07-x20-Rev">
            <a:extLst>
              <a:ext uri="{FF2B5EF4-FFF2-40B4-BE49-F238E27FC236}">
                <a16:creationId xmlns:a16="http://schemas.microsoft.com/office/drawing/2014/main" id="{D7ADEE7E-F013-4439-A0D5-F37D9AC2866C}"/>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5818" r="13818" b="3273"/>
          <a:stretch/>
        </p:blipFill>
        <p:spPr bwMode="auto">
          <a:xfrm>
            <a:off x="5285232" y="15"/>
            <a:ext cx="13002768" cy="1028698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634902" cy="10287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dirty="0">
              <a:solidFill>
                <a:prstClr val="white"/>
              </a:solidFill>
              <a:latin typeface="Calibri" panose="020F0502020204030204"/>
            </a:endParaRPr>
          </a:p>
        </p:txBody>
      </p:sp>
      <p:sp>
        <p:nvSpPr>
          <p:cNvPr id="7" name="Title 6">
            <a:extLst>
              <a:ext uri="{FF2B5EF4-FFF2-40B4-BE49-F238E27FC236}">
                <a16:creationId xmlns:a16="http://schemas.microsoft.com/office/drawing/2014/main" id="{79D4D7EA-0B59-4B6F-A47C-6D6220A8DC7A}"/>
              </a:ext>
            </a:extLst>
          </p:cNvPr>
          <p:cNvSpPr>
            <a:spLocks noGrp="1"/>
          </p:cNvSpPr>
          <p:nvPr>
            <p:ph type="title"/>
          </p:nvPr>
        </p:nvSpPr>
        <p:spPr>
          <a:xfrm>
            <a:off x="539496" y="1017666"/>
            <a:ext cx="5157216" cy="2628900"/>
          </a:xfrm>
        </p:spPr>
        <p:txBody>
          <a:bodyPr vert="horz" lIns="137160" tIns="68580" rIns="137160" bIns="68580" rtlCol="0" anchor="b">
            <a:normAutofit/>
          </a:bodyPr>
          <a:lstStyle/>
          <a:p>
            <a:r>
              <a:rPr lang="en-US" sz="5400" b="1" dirty="0"/>
              <a:t>DICER1 Mutations and Thyroid Pathology </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4951476" cy="137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C7926951-9B53-495B-8867-A605573F244F}"/>
              </a:ext>
            </a:extLst>
          </p:cNvPr>
          <p:cNvSpPr>
            <a:spLocks noGrp="1"/>
          </p:cNvSpPr>
          <p:nvPr>
            <p:ph sz="half" idx="1"/>
          </p:nvPr>
        </p:nvSpPr>
        <p:spPr>
          <a:xfrm>
            <a:off x="556641" y="3915156"/>
            <a:ext cx="10416159" cy="6330681"/>
          </a:xfrm>
        </p:spPr>
        <p:txBody>
          <a:bodyPr vert="horz" lIns="137160" tIns="68580" rIns="137160" bIns="68580" rtlCol="0" anchor="t">
            <a:normAutofit fontScale="92500" lnSpcReduction="10000"/>
          </a:bodyPr>
          <a:lstStyle/>
          <a:p>
            <a:pPr marL="0" indent="0">
              <a:buNone/>
            </a:pPr>
            <a:r>
              <a:rPr lang="en-US" sz="6000" dirty="0"/>
              <a:t>Follicular adenomas and differentiated thyroid carcinomas, as follicular thyroid carcinoma and papillary thyroid carcinoma, are associated with</a:t>
            </a:r>
            <a:r>
              <a:rPr lang="en-US" sz="6000" i="1" dirty="0"/>
              <a:t> </a:t>
            </a:r>
            <a:r>
              <a:rPr lang="en-US" sz="6000" b="1" i="1" dirty="0"/>
              <a:t>DICER1</a:t>
            </a:r>
            <a:r>
              <a:rPr lang="en-US" sz="6000" b="1" dirty="0"/>
              <a:t> germline mutations</a:t>
            </a:r>
            <a:r>
              <a:rPr lang="en-US" sz="6000" dirty="0"/>
              <a:t>, but also in patients with no known syndromic associations and in tumors with </a:t>
            </a:r>
            <a:r>
              <a:rPr lang="en-US" sz="6000" b="1" i="1" dirty="0"/>
              <a:t>DICER1</a:t>
            </a:r>
            <a:r>
              <a:rPr lang="en-US" sz="6000" b="1" dirty="0"/>
              <a:t> somatic mutations</a:t>
            </a:r>
          </a:p>
        </p:txBody>
      </p:sp>
    </p:spTree>
    <p:extLst>
      <p:ext uri="{BB962C8B-B14F-4D97-AF65-F5344CB8AC3E}">
        <p14:creationId xmlns:p14="http://schemas.microsoft.com/office/powerpoint/2010/main" val="1717163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a:solidFill>
                <a:prstClr val="white"/>
              </a:solidFill>
              <a:latin typeface="Calibri" panose="020F0502020204030204"/>
            </a:endParaRPr>
          </a:p>
        </p:txBody>
      </p:sp>
      <p:sp>
        <p:nvSpPr>
          <p:cNvPr id="1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fontAlgn="base">
              <a:spcBef>
                <a:spcPct val="0"/>
              </a:spcBef>
              <a:spcAft>
                <a:spcPct val="0"/>
              </a:spcAft>
              <a:defRPr/>
            </a:pPr>
            <a:endParaRPr lang="en-US" sz="2700">
              <a:solidFill>
                <a:prstClr val="black"/>
              </a:solidFill>
              <a:latin typeface="Arial" panose="020B0604020202020204" pitchFamily="34" charset="0"/>
              <a:cs typeface="Arial" panose="020B0604020202020204" pitchFamily="34" charset="0"/>
            </a:endParaRPr>
          </a:p>
        </p:txBody>
      </p:sp>
      <p:sp>
        <p:nvSpPr>
          <p:cNvPr id="13"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fontAlgn="base">
              <a:spcBef>
                <a:spcPct val="0"/>
              </a:spcBef>
              <a:spcAft>
                <a:spcPct val="0"/>
              </a:spcAft>
              <a:defRPr/>
            </a:pPr>
            <a:endParaRPr lang="en-US" sz="2700">
              <a:solidFill>
                <a:prstClr val="black"/>
              </a:solidFill>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fontAlgn="base">
              <a:spcBef>
                <a:spcPct val="0"/>
              </a:spcBef>
              <a:spcAft>
                <a:spcPct val="0"/>
              </a:spcAft>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0A7EA6E-ABC3-49C8-B780-2619651BCA01}"/>
              </a:ext>
            </a:extLst>
          </p:cNvPr>
          <p:cNvSpPr>
            <a:spLocks noGrp="1"/>
          </p:cNvSpPr>
          <p:nvPr>
            <p:ph type="title"/>
          </p:nvPr>
        </p:nvSpPr>
        <p:spPr>
          <a:xfrm>
            <a:off x="1134026" y="-21633"/>
            <a:ext cx="5082629" cy="5622333"/>
          </a:xfrm>
        </p:spPr>
        <p:txBody>
          <a:bodyPr>
            <a:normAutofit/>
          </a:bodyPr>
          <a:lstStyle/>
          <a:p>
            <a:r>
              <a:rPr lang="en-US" sz="3600" b="1" dirty="0">
                <a:solidFill>
                  <a:srgbClr val="FFFFFF"/>
                </a:solidFill>
              </a:rPr>
              <a:t>Quantification of Thyroid Cancer and Thyroid Follicular Nodular Disease</a:t>
            </a:r>
            <a:br>
              <a:rPr lang="en-US" sz="3600" b="1" dirty="0">
                <a:solidFill>
                  <a:srgbClr val="FFFFFF"/>
                </a:solidFill>
              </a:rPr>
            </a:br>
            <a:r>
              <a:rPr lang="en-US" sz="3600" b="1" dirty="0">
                <a:solidFill>
                  <a:srgbClr val="FFFFFF"/>
                </a:solidFill>
              </a:rPr>
              <a:t>Risk in the </a:t>
            </a:r>
            <a:r>
              <a:rPr lang="en-US" sz="3600" b="1" i="1" dirty="0">
                <a:solidFill>
                  <a:srgbClr val="FFFFFF"/>
                </a:solidFill>
              </a:rPr>
              <a:t>DICER1</a:t>
            </a:r>
            <a:r>
              <a:rPr lang="en-US" sz="3600" b="1" dirty="0">
                <a:solidFill>
                  <a:srgbClr val="FFFFFF"/>
                </a:solidFill>
              </a:rPr>
              <a:t> Syndrome: A Family-Based Cohort Study  </a:t>
            </a:r>
          </a:p>
        </p:txBody>
      </p:sp>
      <p:sp>
        <p:nvSpPr>
          <p:cNvPr id="17"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fontAlgn="base">
              <a:spcBef>
                <a:spcPct val="0"/>
              </a:spcBef>
              <a:spcAft>
                <a:spcPct val="0"/>
              </a:spcAft>
              <a:defRPr/>
            </a:pPr>
            <a:endParaRPr lang="en-US" sz="2700">
              <a:solidFill>
                <a:prstClr val="black"/>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6C5F247-E526-4FD9-920C-625AE1D31BA8}"/>
              </a:ext>
            </a:extLst>
          </p:cNvPr>
          <p:cNvSpPr>
            <a:spLocks noGrp="1"/>
          </p:cNvSpPr>
          <p:nvPr>
            <p:ph idx="1"/>
          </p:nvPr>
        </p:nvSpPr>
        <p:spPr>
          <a:xfrm>
            <a:off x="7352672" y="2028453"/>
            <a:ext cx="9983396" cy="7877469"/>
          </a:xfrm>
        </p:spPr>
        <p:txBody>
          <a:bodyPr anchor="ctr">
            <a:normAutofit fontScale="92500" lnSpcReduction="10000"/>
          </a:bodyPr>
          <a:lstStyle/>
          <a:p>
            <a:r>
              <a:rPr lang="en-US" dirty="0">
                <a:solidFill>
                  <a:srgbClr val="FEFFFF"/>
                </a:solidFill>
              </a:rPr>
              <a:t>MNG might be the most penetrant phenotypic feature of </a:t>
            </a:r>
            <a:r>
              <a:rPr lang="en-US" i="1" dirty="0">
                <a:solidFill>
                  <a:srgbClr val="FEFFFF"/>
                </a:solidFill>
              </a:rPr>
              <a:t>DICER1</a:t>
            </a:r>
            <a:r>
              <a:rPr lang="en-US" dirty="0">
                <a:solidFill>
                  <a:srgbClr val="FEFFFF"/>
                </a:solidFill>
              </a:rPr>
              <a:t> syndrome</a:t>
            </a:r>
          </a:p>
          <a:p>
            <a:r>
              <a:rPr lang="en-US" u="sng" dirty="0">
                <a:solidFill>
                  <a:srgbClr val="FEFFFF"/>
                </a:solidFill>
              </a:rPr>
              <a:t>16- to 24-fold increase in the risk of thyroid</a:t>
            </a:r>
            <a:r>
              <a:rPr lang="en-US" dirty="0">
                <a:solidFill>
                  <a:srgbClr val="FEFFFF"/>
                </a:solidFill>
              </a:rPr>
              <a:t> cancer compared with the expected incidence</a:t>
            </a:r>
          </a:p>
          <a:p>
            <a:r>
              <a:rPr lang="en-US" dirty="0">
                <a:solidFill>
                  <a:srgbClr val="FEFFFF"/>
                </a:solidFill>
              </a:rPr>
              <a:t>They proposed a stepwise model in which benign nodules develop secondary to biallelic mutations in </a:t>
            </a:r>
            <a:r>
              <a:rPr lang="en-US" i="1" dirty="0">
                <a:solidFill>
                  <a:srgbClr val="FEFFFF"/>
                </a:solidFill>
              </a:rPr>
              <a:t>DICER1</a:t>
            </a:r>
            <a:r>
              <a:rPr lang="en-US" dirty="0">
                <a:solidFill>
                  <a:srgbClr val="FEFFFF"/>
                </a:solidFill>
              </a:rPr>
              <a:t>, and, over time, additional genetic mutations are acquired that prompt malignant transformation of these nodules</a:t>
            </a:r>
          </a:p>
          <a:p>
            <a:r>
              <a:rPr lang="en-US" dirty="0">
                <a:solidFill>
                  <a:srgbClr val="FEFFFF"/>
                </a:solidFill>
              </a:rPr>
              <a:t>Observed a </a:t>
            </a:r>
            <a:r>
              <a:rPr lang="en-US" i="1" dirty="0">
                <a:solidFill>
                  <a:srgbClr val="FEFFFF"/>
                </a:solidFill>
              </a:rPr>
              <a:t>DICER1</a:t>
            </a:r>
            <a:r>
              <a:rPr lang="en-US" dirty="0">
                <a:solidFill>
                  <a:srgbClr val="FEFFFF"/>
                </a:solidFill>
              </a:rPr>
              <a:t> germline mutation and a second, somatic hotspot </a:t>
            </a:r>
            <a:r>
              <a:rPr lang="en-US" i="1" dirty="0">
                <a:solidFill>
                  <a:srgbClr val="FEFFFF"/>
                </a:solidFill>
              </a:rPr>
              <a:t>DICER1</a:t>
            </a:r>
            <a:r>
              <a:rPr lang="en-US" dirty="0">
                <a:solidFill>
                  <a:srgbClr val="FEFFFF"/>
                </a:solidFill>
              </a:rPr>
              <a:t> mutation in 16 of 19 sequenced benign thyroid nodules (84%) </a:t>
            </a:r>
          </a:p>
        </p:txBody>
      </p:sp>
      <p:sp>
        <p:nvSpPr>
          <p:cNvPr id="4" name="Rectangle 3">
            <a:extLst>
              <a:ext uri="{FF2B5EF4-FFF2-40B4-BE49-F238E27FC236}">
                <a16:creationId xmlns:a16="http://schemas.microsoft.com/office/drawing/2014/main" id="{29BCDB75-3242-4FDF-A8F7-4D96C6BCB935}"/>
              </a:ext>
            </a:extLst>
          </p:cNvPr>
          <p:cNvSpPr/>
          <p:nvPr/>
        </p:nvSpPr>
        <p:spPr>
          <a:xfrm>
            <a:off x="147620" y="9733003"/>
            <a:ext cx="8956298" cy="507831"/>
          </a:xfrm>
          <a:prstGeom prst="rect">
            <a:avLst/>
          </a:prstGeom>
        </p:spPr>
        <p:txBody>
          <a:bodyPr wrap="none">
            <a:spAutoFit/>
          </a:bodyPr>
          <a:lstStyle/>
          <a:p>
            <a:pPr defTabSz="1371600" fontAlgn="base">
              <a:spcBef>
                <a:spcPct val="0"/>
              </a:spcBef>
              <a:spcAft>
                <a:spcPts val="900"/>
              </a:spcAft>
              <a:defRPr/>
            </a:pPr>
            <a:r>
              <a:rPr lang="en-US" sz="2700" dirty="0">
                <a:solidFill>
                  <a:prstClr val="black"/>
                </a:solidFill>
                <a:latin typeface="Arial" panose="020B0604020202020204" pitchFamily="34" charset="0"/>
                <a:cs typeface="Arial" panose="020B0604020202020204" pitchFamily="34" charset="0"/>
              </a:rPr>
              <a:t>J Clin Endocrinol Metab. 2017 May 1; 102(5): 1614–1622</a:t>
            </a:r>
            <a:endParaRPr lang="en-US" sz="270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64F8CB6-25BB-4B50-81C9-D65A63DC7F20}"/>
              </a:ext>
            </a:extLst>
          </p:cNvPr>
          <p:cNvPicPr>
            <a:picLocks noChangeAspect="1"/>
          </p:cNvPicPr>
          <p:nvPr/>
        </p:nvPicPr>
        <p:blipFill>
          <a:blip r:embed="rId2"/>
          <a:stretch>
            <a:fillRect/>
          </a:stretch>
        </p:blipFill>
        <p:spPr>
          <a:xfrm>
            <a:off x="1332467" y="4702387"/>
            <a:ext cx="4837290" cy="3984413"/>
          </a:xfrm>
          <a:prstGeom prst="rect">
            <a:avLst/>
          </a:prstGeom>
        </p:spPr>
      </p:pic>
    </p:spTree>
    <p:extLst>
      <p:ext uri="{BB962C8B-B14F-4D97-AF65-F5344CB8AC3E}">
        <p14:creationId xmlns:p14="http://schemas.microsoft.com/office/powerpoint/2010/main" val="40275536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a:solidFill>
                <a:prstClr val="white"/>
              </a:solidFill>
              <a:latin typeface="Calibri" panose="020F0502020204030204"/>
            </a:endParaRPr>
          </a:p>
        </p:txBody>
      </p:sp>
      <p:pic>
        <p:nvPicPr>
          <p:cNvPr id="6" name="Content Placeholder 5" descr="A close up of food&#10;&#10;Description generated with high confidence">
            <a:extLst>
              <a:ext uri="{FF2B5EF4-FFF2-40B4-BE49-F238E27FC236}">
                <a16:creationId xmlns:a16="http://schemas.microsoft.com/office/drawing/2014/main" id="{8D67DEF8-49AC-4078-80D9-C1DF8C9CDF8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9797" b="9092"/>
          <a:stretch/>
        </p:blipFill>
        <p:spPr>
          <a:xfrm>
            <a:off x="5285232" y="15"/>
            <a:ext cx="13002768" cy="10286985"/>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4634902" cy="10287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627CA61D-3930-420C-A533-48B51B638439}"/>
              </a:ext>
            </a:extLst>
          </p:cNvPr>
          <p:cNvSpPr>
            <a:spLocks noGrp="1"/>
          </p:cNvSpPr>
          <p:nvPr>
            <p:ph type="title"/>
          </p:nvPr>
        </p:nvSpPr>
        <p:spPr>
          <a:xfrm>
            <a:off x="556641" y="1470662"/>
            <a:ext cx="5615559" cy="1687068"/>
          </a:xfrm>
        </p:spPr>
        <p:txBody>
          <a:bodyPr vert="horz" lIns="137160" tIns="68580" rIns="137160" bIns="68580" rtlCol="0" anchor="b">
            <a:normAutofit fontScale="90000"/>
          </a:bodyPr>
          <a:lstStyle/>
          <a:p>
            <a:r>
              <a:rPr lang="en-US" sz="6000" b="1" dirty="0"/>
              <a:t>Dicer 1 Syndrome:</a:t>
            </a:r>
            <a:br>
              <a:rPr lang="en-US" sz="6000" b="1" dirty="0"/>
            </a:br>
            <a:r>
              <a:rPr lang="en-US" sz="6000" b="1" dirty="0"/>
              <a:t>Pathologists’ Roles</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fontAlgn="base">
              <a:spcBef>
                <a:spcPct val="0"/>
              </a:spcBef>
              <a:spcAft>
                <a:spcPct val="0"/>
              </a:spcAft>
              <a:defRPr/>
            </a:pPr>
            <a:endParaRPr lang="en-US" sz="2700">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4951476" cy="137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3645DCE-1D83-41AB-A82B-705A5044B039}"/>
              </a:ext>
            </a:extLst>
          </p:cNvPr>
          <p:cNvSpPr>
            <a:spLocks noGrp="1"/>
          </p:cNvSpPr>
          <p:nvPr>
            <p:ph sz="half" idx="1"/>
          </p:nvPr>
        </p:nvSpPr>
        <p:spPr>
          <a:xfrm>
            <a:off x="228600" y="3678936"/>
            <a:ext cx="11887200" cy="6466332"/>
          </a:xfrm>
        </p:spPr>
        <p:txBody>
          <a:bodyPr vert="horz" lIns="137160" tIns="68580" rIns="137160" bIns="68580" rtlCol="0" anchor="t">
            <a:normAutofit lnSpcReduction="10000"/>
          </a:bodyPr>
          <a:lstStyle/>
          <a:p>
            <a:r>
              <a:rPr lang="en-US" dirty="0">
                <a:solidFill>
                  <a:schemeClr val="accent1"/>
                </a:solidFill>
              </a:rPr>
              <a:t>Early-onset</a:t>
            </a:r>
            <a:r>
              <a:rPr lang="en-US" dirty="0"/>
              <a:t>, </a:t>
            </a:r>
            <a:r>
              <a:rPr lang="en-US" dirty="0">
                <a:solidFill>
                  <a:schemeClr val="accent1"/>
                </a:solidFill>
              </a:rPr>
              <a:t>familial</a:t>
            </a:r>
            <a:r>
              <a:rPr lang="en-US" dirty="0"/>
              <a:t>, or </a:t>
            </a:r>
            <a:r>
              <a:rPr lang="en-US" dirty="0">
                <a:solidFill>
                  <a:schemeClr val="accent1"/>
                </a:solidFill>
              </a:rPr>
              <a:t>male </a:t>
            </a:r>
            <a:r>
              <a:rPr lang="en-US" dirty="0">
                <a:solidFill>
                  <a:schemeClr val="accent1">
                    <a:lumMod val="75000"/>
                  </a:schemeClr>
                </a:solidFill>
              </a:rPr>
              <a:t>thyroid follicular nodular disease </a:t>
            </a:r>
            <a:r>
              <a:rPr lang="en-US" dirty="0"/>
              <a:t>should prompt a consideration of the presence of DICER 1 syndrome </a:t>
            </a:r>
          </a:p>
          <a:p>
            <a:r>
              <a:rPr lang="en-US" dirty="0"/>
              <a:t>Pathologists’ </a:t>
            </a:r>
            <a:r>
              <a:rPr lang="en-US" dirty="0">
                <a:solidFill>
                  <a:schemeClr val="accent1"/>
                </a:solidFill>
              </a:rPr>
              <a:t>communication</a:t>
            </a:r>
            <a:r>
              <a:rPr lang="en-US" dirty="0"/>
              <a:t> with clinicians with careful personal and family history focused on </a:t>
            </a:r>
            <a:r>
              <a:rPr lang="en-US" i="1" dirty="0"/>
              <a:t>DICER1</a:t>
            </a:r>
            <a:r>
              <a:rPr lang="en-US" dirty="0"/>
              <a:t>-associated tumors (especially PPB, CN, SLCT)</a:t>
            </a:r>
            <a:r>
              <a:rPr lang="en-US" i="1" dirty="0"/>
              <a:t> </a:t>
            </a:r>
          </a:p>
          <a:p>
            <a:r>
              <a:rPr lang="en-US" i="1" dirty="0"/>
              <a:t>DICER1</a:t>
            </a:r>
            <a:r>
              <a:rPr lang="en-US" dirty="0"/>
              <a:t> carriers have significantly increased risk of thyroid follicular nodular disease compared with family controls and a significantly elevated risk of </a:t>
            </a:r>
            <a:r>
              <a:rPr lang="en-US" dirty="0">
                <a:solidFill>
                  <a:schemeClr val="accent1"/>
                </a:solidFill>
              </a:rPr>
              <a:t>thyroid cancer</a:t>
            </a:r>
            <a:r>
              <a:rPr lang="en-US" dirty="0"/>
              <a:t> compared with the population</a:t>
            </a:r>
          </a:p>
          <a:p>
            <a:endParaRPr lang="en-US" sz="3000" dirty="0"/>
          </a:p>
        </p:txBody>
      </p:sp>
    </p:spTree>
    <p:extLst>
      <p:ext uri="{BB962C8B-B14F-4D97-AF65-F5344CB8AC3E}">
        <p14:creationId xmlns:p14="http://schemas.microsoft.com/office/powerpoint/2010/main" val="1973909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7271-32BF-465A-A27C-C963DB84EAB4}"/>
              </a:ext>
            </a:extLst>
          </p:cNvPr>
          <p:cNvSpPr>
            <a:spLocks noGrp="1"/>
          </p:cNvSpPr>
          <p:nvPr>
            <p:ph type="title"/>
          </p:nvPr>
        </p:nvSpPr>
        <p:spPr>
          <a:xfrm>
            <a:off x="1257300" y="1394085"/>
            <a:ext cx="15773400" cy="1141947"/>
          </a:xfrm>
        </p:spPr>
        <p:txBody>
          <a:bodyPr/>
          <a:lstStyle/>
          <a:p>
            <a:r>
              <a:rPr lang="en-US" b="1" dirty="0"/>
              <a:t>What is New in Endocrine Tumor Syndromes</a:t>
            </a:r>
          </a:p>
        </p:txBody>
      </p:sp>
      <p:graphicFrame>
        <p:nvGraphicFramePr>
          <p:cNvPr id="5" name="Content Placeholder 2">
            <a:extLst>
              <a:ext uri="{FF2B5EF4-FFF2-40B4-BE49-F238E27FC236}">
                <a16:creationId xmlns:a16="http://schemas.microsoft.com/office/drawing/2014/main" id="{0A969629-2AA5-6617-EB73-0FF16C7EECCA}"/>
              </a:ext>
            </a:extLst>
          </p:cNvPr>
          <p:cNvGraphicFramePr>
            <a:graphicFrameLocks noGrp="1"/>
          </p:cNvGraphicFramePr>
          <p:nvPr>
            <p:ph idx="1"/>
          </p:nvPr>
        </p:nvGraphicFramePr>
        <p:xfrm>
          <a:off x="255722" y="2356337"/>
          <a:ext cx="17644821" cy="7640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819AA37-76C8-4AA5-A320-0DB00F3F63AD}"/>
              </a:ext>
            </a:extLst>
          </p:cNvPr>
          <p:cNvPicPr>
            <a:picLocks noChangeAspect="1"/>
          </p:cNvPicPr>
          <p:nvPr/>
        </p:nvPicPr>
        <p:blipFill>
          <a:blip r:embed="rId7"/>
          <a:stretch>
            <a:fillRect/>
          </a:stretch>
        </p:blipFill>
        <p:spPr>
          <a:xfrm>
            <a:off x="9331377" y="-1"/>
            <a:ext cx="8956623" cy="15497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20827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01552" y="845877"/>
            <a:ext cx="6179898" cy="8967921"/>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grpSp>
      <p:sp>
        <p:nvSpPr>
          <p:cNvPr id="2" name="Title 1">
            <a:extLst>
              <a:ext uri="{FF2B5EF4-FFF2-40B4-BE49-F238E27FC236}">
                <a16:creationId xmlns:a16="http://schemas.microsoft.com/office/drawing/2014/main" id="{1A221DE4-D742-4D35-A0FC-628EA92B4BE2}"/>
              </a:ext>
            </a:extLst>
          </p:cNvPr>
          <p:cNvSpPr>
            <a:spLocks noGrp="1"/>
          </p:cNvSpPr>
          <p:nvPr>
            <p:ph type="title"/>
          </p:nvPr>
        </p:nvSpPr>
        <p:spPr>
          <a:xfrm>
            <a:off x="1647703" y="1328477"/>
            <a:ext cx="4844705" cy="6936905"/>
          </a:xfrm>
        </p:spPr>
        <p:txBody>
          <a:bodyPr>
            <a:normAutofit/>
          </a:bodyPr>
          <a:lstStyle/>
          <a:p>
            <a:r>
              <a:rPr lang="en-US" sz="5100">
                <a:solidFill>
                  <a:srgbClr val="FFFFFF"/>
                </a:solidFill>
              </a:rPr>
              <a:t>5</a:t>
            </a:r>
            <a:r>
              <a:rPr lang="en-US" sz="5100" baseline="30000">
                <a:solidFill>
                  <a:srgbClr val="FFFFFF"/>
                </a:solidFill>
              </a:rPr>
              <a:t>th</a:t>
            </a:r>
            <a:r>
              <a:rPr lang="en-US" sz="5100">
                <a:solidFill>
                  <a:srgbClr val="FFFFFF"/>
                </a:solidFill>
              </a:rPr>
              <a:t> Edition WHO Classification of Endocrine and Neuroendocrine Tumors</a:t>
            </a:r>
          </a:p>
        </p:txBody>
      </p:sp>
      <p:sp>
        <p:nvSpPr>
          <p:cNvPr id="3" name="Content Placeholder 2">
            <a:extLst>
              <a:ext uri="{FF2B5EF4-FFF2-40B4-BE49-F238E27FC236}">
                <a16:creationId xmlns:a16="http://schemas.microsoft.com/office/drawing/2014/main" id="{9E6EE825-4682-4D5C-B110-D0AB8D6D36BF}"/>
              </a:ext>
            </a:extLst>
          </p:cNvPr>
          <p:cNvSpPr>
            <a:spLocks noGrp="1"/>
          </p:cNvSpPr>
          <p:nvPr>
            <p:ph idx="1"/>
          </p:nvPr>
        </p:nvSpPr>
        <p:spPr>
          <a:xfrm>
            <a:off x="7468062" y="228601"/>
            <a:ext cx="9787830" cy="9585197"/>
          </a:xfrm>
        </p:spPr>
        <p:txBody>
          <a:bodyPr anchor="ctr">
            <a:normAutofit lnSpcReduction="10000"/>
          </a:bodyPr>
          <a:lstStyle/>
          <a:p>
            <a:pPr marL="0" indent="0">
              <a:buNone/>
            </a:pPr>
            <a:r>
              <a:rPr lang="en-US" sz="5400" b="1" dirty="0">
                <a:latin typeface="Arial" panose="020B0604020202020204" pitchFamily="34" charset="0"/>
                <a:cs typeface="Arial" panose="020B0604020202020204" pitchFamily="34" charset="0"/>
              </a:rPr>
              <a:t>Benign Follicular Cell-derived:</a:t>
            </a:r>
          </a:p>
          <a:p>
            <a:pPr lvl="1"/>
            <a:r>
              <a:rPr lang="en-US" sz="4200" dirty="0">
                <a:latin typeface="Arial" panose="020B0604020202020204" pitchFamily="34" charset="0"/>
                <a:cs typeface="Arial" panose="020B0604020202020204" pitchFamily="34" charset="0"/>
              </a:rPr>
              <a:t>Follicular adenoma</a:t>
            </a:r>
          </a:p>
          <a:p>
            <a:pPr lvl="1"/>
            <a:r>
              <a:rPr lang="en-US" sz="4200" dirty="0">
                <a:latin typeface="Arial" panose="020B0604020202020204" pitchFamily="34" charset="0"/>
                <a:cs typeface="Arial" panose="020B0604020202020204" pitchFamily="34" charset="0"/>
              </a:rPr>
              <a:t>Variants of follicular adenoma with diagnostic and clinical significance</a:t>
            </a:r>
          </a:p>
          <a:p>
            <a:pPr lvl="2"/>
            <a:r>
              <a:rPr lang="en-US" sz="4200" dirty="0">
                <a:solidFill>
                  <a:schemeClr val="accent1"/>
                </a:solidFill>
                <a:latin typeface="Arial" panose="020B0604020202020204" pitchFamily="34" charset="0"/>
                <a:cs typeface="Arial" panose="020B0604020202020204" pitchFamily="34" charset="0"/>
              </a:rPr>
              <a:t>Follicular adenoma with papillary architecture</a:t>
            </a:r>
          </a:p>
          <a:p>
            <a:pPr lvl="2"/>
            <a:r>
              <a:rPr lang="en-US" sz="4200" dirty="0">
                <a:latin typeface="Arial" panose="020B0604020202020204" pitchFamily="34" charset="0"/>
                <a:cs typeface="Arial" panose="020B0604020202020204" pitchFamily="34" charset="0"/>
              </a:rPr>
              <a:t>Oncocytic adenoma </a:t>
            </a:r>
          </a:p>
          <a:p>
            <a:pPr lvl="1"/>
            <a:r>
              <a:rPr lang="en-US" sz="4200" dirty="0">
                <a:latin typeface="Arial" panose="020B0604020202020204" pitchFamily="34" charset="0"/>
                <a:cs typeface="Arial" panose="020B0604020202020204" pitchFamily="34" charset="0"/>
              </a:rPr>
              <a:t>The terminology the term </a:t>
            </a:r>
            <a:r>
              <a:rPr lang="en-US" sz="4200" dirty="0">
                <a:solidFill>
                  <a:schemeClr val="accent1"/>
                </a:solidFill>
                <a:latin typeface="Arial" panose="020B0604020202020204" pitchFamily="34" charset="0"/>
                <a:cs typeface="Arial" panose="020B0604020202020204" pitchFamily="34" charset="0"/>
              </a:rPr>
              <a:t>thyroid follicular nodular disease (FND) </a:t>
            </a:r>
            <a:r>
              <a:rPr lang="en-US" sz="4200" dirty="0">
                <a:latin typeface="Arial" panose="020B0604020202020204" pitchFamily="34" charset="0"/>
                <a:cs typeface="Arial" panose="020B0604020202020204" pitchFamily="34" charset="0"/>
              </a:rPr>
              <a:t>representing a detailed account of the multifocal hyperplastic/neoplastic adenomatous lesions that commonly occur in the clinical setting of multinodular goiter</a:t>
            </a:r>
          </a:p>
        </p:txBody>
      </p:sp>
    </p:spTree>
    <p:extLst>
      <p:ext uri="{BB962C8B-B14F-4D97-AF65-F5344CB8AC3E}">
        <p14:creationId xmlns:p14="http://schemas.microsoft.com/office/powerpoint/2010/main" val="1683585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7" name="Rectangle 3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999926" y="-3999282"/>
            <a:ext cx="10287000" cy="1828685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9" name="Rectangle 3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67" y="0"/>
            <a:ext cx="13606269" cy="10286358"/>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1" name="Rectangle 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474237" y="-2528760"/>
            <a:ext cx="7341846" cy="1829031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45F69B9-7759-4383-B8E6-50122A032DFD}"/>
              </a:ext>
            </a:extLst>
          </p:cNvPr>
          <p:cNvSpPr>
            <a:spLocks noGrp="1"/>
          </p:cNvSpPr>
          <p:nvPr>
            <p:ph type="title"/>
          </p:nvPr>
        </p:nvSpPr>
        <p:spPr>
          <a:xfrm>
            <a:off x="2075347" y="523298"/>
            <a:ext cx="14577167" cy="2364669"/>
          </a:xfrm>
        </p:spPr>
        <p:txBody>
          <a:bodyPr anchor="ctr">
            <a:normAutofit/>
          </a:bodyPr>
          <a:lstStyle/>
          <a:p>
            <a:r>
              <a:rPr lang="en-US" sz="6000">
                <a:solidFill>
                  <a:srgbClr val="FFFFFF"/>
                </a:solidFill>
              </a:rPr>
              <a:t>Background</a:t>
            </a:r>
          </a:p>
        </p:txBody>
      </p:sp>
      <p:graphicFrame>
        <p:nvGraphicFramePr>
          <p:cNvPr id="20" name="Content Placeholder 2">
            <a:extLst>
              <a:ext uri="{FF2B5EF4-FFF2-40B4-BE49-F238E27FC236}">
                <a16:creationId xmlns:a16="http://schemas.microsoft.com/office/drawing/2014/main" id="{ED20352B-A6D8-061B-6A1D-684BC7FF6781}"/>
              </a:ext>
            </a:extLst>
          </p:cNvPr>
          <p:cNvGraphicFramePr>
            <a:graphicFrameLocks noGrp="1"/>
          </p:cNvGraphicFramePr>
          <p:nvPr>
            <p:ph idx="1"/>
          </p:nvPr>
        </p:nvGraphicFramePr>
        <p:xfrm>
          <a:off x="500448" y="2465174"/>
          <a:ext cx="17274747" cy="7451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265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48578" cy="10287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1371600">
              <a:defRPr/>
            </a:pPr>
            <a:endParaRPr lang="en-US" sz="2700">
              <a:solidFill>
                <a:srgbClr val="ED7D31"/>
              </a:solidFill>
              <a:latin typeface="Calibri" panose="020F0502020204030204"/>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8578" y="0"/>
            <a:ext cx="4828371" cy="10287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D2AB2D0-CFD7-4B55-BE9E-03FD9F616273}"/>
              </a:ext>
            </a:extLst>
          </p:cNvPr>
          <p:cNvSpPr>
            <a:spLocks noGrp="1"/>
          </p:cNvSpPr>
          <p:nvPr>
            <p:ph type="title"/>
          </p:nvPr>
        </p:nvSpPr>
        <p:spPr>
          <a:xfrm>
            <a:off x="403220" y="834168"/>
            <a:ext cx="5465039" cy="8917041"/>
          </a:xfrm>
        </p:spPr>
        <p:txBody>
          <a:bodyPr anchor="t">
            <a:normAutofit/>
          </a:bodyPr>
          <a:lstStyle/>
          <a:p>
            <a:pPr algn="r"/>
            <a:r>
              <a:rPr lang="en-US" sz="6000" b="1" dirty="0">
                <a:solidFill>
                  <a:srgbClr val="FFFFFF"/>
                </a:solidFill>
                <a:latin typeface="Calibri" panose="020F0502020204030204" pitchFamily="34" charset="0"/>
                <a:cs typeface="Calibri" panose="020F0502020204030204" pitchFamily="34" charset="0"/>
              </a:rPr>
              <a:t>2022 WHO Endocrine And Neuroendocrine Tumors:</a:t>
            </a:r>
            <a:br>
              <a:rPr lang="en-US" sz="6000" b="1" dirty="0">
                <a:solidFill>
                  <a:srgbClr val="FFFFFF"/>
                </a:solidFill>
                <a:latin typeface="Calibri" panose="020F0502020204030204" pitchFamily="34" charset="0"/>
                <a:cs typeface="Calibri" panose="020F0502020204030204" pitchFamily="34" charset="0"/>
              </a:rPr>
            </a:br>
            <a:r>
              <a:rPr lang="en-US" sz="6000" b="1" dirty="0">
                <a:solidFill>
                  <a:srgbClr val="FFFFFF"/>
                </a:solidFill>
                <a:latin typeface="Calibri" panose="020F0502020204030204" pitchFamily="34" charset="0"/>
                <a:cs typeface="Calibri" panose="020F0502020204030204" pitchFamily="34" charset="0"/>
              </a:rPr>
              <a:t> </a:t>
            </a:r>
            <a:br>
              <a:rPr lang="en-US" sz="6000" b="1" dirty="0">
                <a:solidFill>
                  <a:srgbClr val="FFFFFF"/>
                </a:solidFill>
                <a:latin typeface="Calibri" panose="020F0502020204030204" pitchFamily="34" charset="0"/>
                <a:cs typeface="Calibri" panose="020F0502020204030204" pitchFamily="34" charset="0"/>
              </a:rPr>
            </a:br>
            <a:r>
              <a:rPr lang="en-US" sz="6000" b="1" dirty="0">
                <a:solidFill>
                  <a:srgbClr val="FFFFFF"/>
                </a:solidFill>
                <a:latin typeface="Calibri" panose="020F0502020204030204" pitchFamily="34" charset="0"/>
                <a:cs typeface="Calibri" panose="020F0502020204030204" pitchFamily="34" charset="0"/>
              </a:rPr>
              <a:t>15 Genetic Tumor Syndromes</a:t>
            </a:r>
            <a:br>
              <a:rPr lang="en-US" sz="4500" dirty="0">
                <a:solidFill>
                  <a:srgbClr val="FFFFFF"/>
                </a:solidFill>
              </a:rPr>
            </a:br>
            <a:endParaRPr lang="en-US" sz="4500" dirty="0">
              <a:solidFill>
                <a:srgbClr val="FFFFFF"/>
              </a:solidFill>
            </a:endParaRPr>
          </a:p>
        </p:txBody>
      </p:sp>
      <p:sp>
        <p:nvSpPr>
          <p:cNvPr id="3" name="Content Placeholder 2">
            <a:extLst>
              <a:ext uri="{FF2B5EF4-FFF2-40B4-BE49-F238E27FC236}">
                <a16:creationId xmlns:a16="http://schemas.microsoft.com/office/drawing/2014/main" id="{44ECBAA1-AE5D-422E-8A22-13A1F6E38FBF}"/>
              </a:ext>
            </a:extLst>
          </p:cNvPr>
          <p:cNvSpPr>
            <a:spLocks noGrp="1"/>
          </p:cNvSpPr>
          <p:nvPr>
            <p:ph sz="half" idx="1"/>
          </p:nvPr>
        </p:nvSpPr>
        <p:spPr>
          <a:xfrm>
            <a:off x="7116836" y="247652"/>
            <a:ext cx="5672987" cy="9810749"/>
          </a:xfrm>
        </p:spPr>
        <p:txBody>
          <a:bodyPr>
            <a:normAutofit fontScale="92500" lnSpcReduction="20000"/>
          </a:bodyPr>
          <a:lstStyle/>
          <a:p>
            <a:pPr marL="0" indent="0">
              <a:buNone/>
            </a:pPr>
            <a:r>
              <a:rPr lang="en-US" sz="4500" b="1" dirty="0"/>
              <a:t>1. Multiple endocrine neoplasia type 1</a:t>
            </a:r>
          </a:p>
          <a:p>
            <a:pPr marL="0" indent="0">
              <a:buNone/>
            </a:pPr>
            <a:r>
              <a:rPr lang="en-US" sz="4500" b="1" dirty="0"/>
              <a:t>2. Multiple endocrine neoplasia type 2 </a:t>
            </a:r>
          </a:p>
          <a:p>
            <a:pPr marL="0" indent="0">
              <a:buNone/>
            </a:pPr>
            <a:r>
              <a:rPr lang="en-US" sz="4500" b="1" dirty="0"/>
              <a:t>3. Multiple endocrine neoplasia type 4 (</a:t>
            </a:r>
            <a:r>
              <a:rPr lang="en-US" sz="4500" b="1" i="1" dirty="0"/>
              <a:t>CDKN1B</a:t>
            </a:r>
            <a:r>
              <a:rPr lang="en-US" sz="4500" b="1" dirty="0"/>
              <a:t>) </a:t>
            </a:r>
          </a:p>
          <a:p>
            <a:pPr marL="0" indent="0">
              <a:buNone/>
            </a:pPr>
            <a:r>
              <a:rPr lang="en-US" sz="4500" b="1" dirty="0"/>
              <a:t>4. Multiple endocrine neoplasia type 5 (</a:t>
            </a:r>
            <a:r>
              <a:rPr lang="en-US" sz="4500" b="1" i="1" dirty="0"/>
              <a:t>MAX</a:t>
            </a:r>
            <a:r>
              <a:rPr lang="en-US" sz="4500" b="1" dirty="0"/>
              <a:t> related tumours)	</a:t>
            </a:r>
          </a:p>
          <a:p>
            <a:pPr marL="0" indent="0">
              <a:buNone/>
            </a:pPr>
            <a:r>
              <a:rPr lang="en-US" sz="4500" b="1" dirty="0"/>
              <a:t>5.Hyperparathyroidism jaw tumour syndrome</a:t>
            </a:r>
          </a:p>
          <a:p>
            <a:pPr marL="0" indent="0">
              <a:buNone/>
            </a:pPr>
            <a:r>
              <a:rPr lang="en-US" sz="4500" b="1" dirty="0"/>
              <a:t>6. Von Hippel Lindau syndrome	</a:t>
            </a:r>
          </a:p>
          <a:p>
            <a:pPr marL="0" indent="0">
              <a:buNone/>
            </a:pPr>
            <a:r>
              <a:rPr lang="en-US" sz="4500" b="1" dirty="0"/>
              <a:t>7. SDH deficient tumour syndrome	</a:t>
            </a:r>
          </a:p>
          <a:p>
            <a:pPr marL="0" indent="0">
              <a:buNone/>
            </a:pPr>
            <a:r>
              <a:rPr lang="en-US" sz="4500" b="1" dirty="0"/>
              <a:t>8. Neurofibromatosis type 1 </a:t>
            </a:r>
            <a:r>
              <a:rPr lang="en-US" sz="2550" dirty="0"/>
              <a:t>	</a:t>
            </a:r>
          </a:p>
          <a:p>
            <a:pPr marL="0" indent="0">
              <a:buNone/>
            </a:pPr>
            <a:endParaRPr lang="en-US" sz="2550" dirty="0"/>
          </a:p>
        </p:txBody>
      </p:sp>
      <p:sp>
        <p:nvSpPr>
          <p:cNvPr id="6" name="Content Placeholder 5">
            <a:extLst>
              <a:ext uri="{FF2B5EF4-FFF2-40B4-BE49-F238E27FC236}">
                <a16:creationId xmlns:a16="http://schemas.microsoft.com/office/drawing/2014/main" id="{A5817789-5F0A-450E-B03D-74B235DEC170}"/>
              </a:ext>
            </a:extLst>
          </p:cNvPr>
          <p:cNvSpPr>
            <a:spLocks noGrp="1"/>
          </p:cNvSpPr>
          <p:nvPr>
            <p:ph sz="half" idx="2"/>
          </p:nvPr>
        </p:nvSpPr>
        <p:spPr>
          <a:xfrm>
            <a:off x="12947767" y="247652"/>
            <a:ext cx="5455052" cy="9810749"/>
          </a:xfrm>
        </p:spPr>
        <p:txBody>
          <a:bodyPr>
            <a:normAutofit fontScale="92500" lnSpcReduction="20000"/>
          </a:bodyPr>
          <a:lstStyle/>
          <a:p>
            <a:pPr marL="0" indent="0">
              <a:buNone/>
            </a:pPr>
            <a:r>
              <a:rPr lang="en-US" sz="4500" b="1" dirty="0"/>
              <a:t>9. Carney complex	</a:t>
            </a:r>
          </a:p>
          <a:p>
            <a:pPr marL="0" indent="0">
              <a:buNone/>
            </a:pPr>
            <a:r>
              <a:rPr lang="en-US" sz="4500" b="1" dirty="0"/>
              <a:t>10. McCune Albright syndrome	</a:t>
            </a:r>
          </a:p>
          <a:p>
            <a:pPr marL="0" indent="0">
              <a:buNone/>
            </a:pPr>
            <a:r>
              <a:rPr lang="en-US" sz="4500" b="1" dirty="0">
                <a:effectLst>
                  <a:outerShdw blurRad="38100" dist="38100" dir="2700000" algn="tl">
                    <a:srgbClr val="000000">
                      <a:alpha val="43137"/>
                    </a:srgbClr>
                  </a:outerShdw>
                </a:effectLst>
              </a:rPr>
              <a:t>11. DICER1 syndrome</a:t>
            </a:r>
            <a:r>
              <a:rPr lang="en-US" sz="4500" b="1" dirty="0"/>
              <a:t>	</a:t>
            </a:r>
          </a:p>
          <a:p>
            <a:pPr marL="0" indent="0">
              <a:buNone/>
            </a:pPr>
            <a:r>
              <a:rPr lang="en-US" sz="4500" b="1" dirty="0"/>
              <a:t>12. Glucagon cell hyperplasia and neoplasia	</a:t>
            </a:r>
          </a:p>
          <a:p>
            <a:pPr marL="0" indent="0">
              <a:buNone/>
            </a:pPr>
            <a:r>
              <a:rPr lang="en-US" sz="4500" b="1" dirty="0"/>
              <a:t>13. MAFA related familial insulinomatosis	</a:t>
            </a:r>
          </a:p>
          <a:p>
            <a:pPr marL="0" indent="0">
              <a:buNone/>
            </a:pPr>
            <a:r>
              <a:rPr lang="en-US" sz="4500" b="1" dirty="0">
                <a:solidFill>
                  <a:schemeClr val="accent1">
                    <a:lumMod val="40000"/>
                    <a:lumOff val="60000"/>
                  </a:schemeClr>
                </a:solidFill>
                <a:effectLst>
                  <a:outerShdw blurRad="38100" dist="38100" dir="2700000" algn="tl">
                    <a:srgbClr val="000000">
                      <a:alpha val="43137"/>
                    </a:srgbClr>
                  </a:outerShdw>
                </a:effectLst>
              </a:rPr>
              <a:t>14. Syndromic familial follicular cell-derived thyroid tumours	</a:t>
            </a:r>
          </a:p>
          <a:p>
            <a:pPr marL="0" indent="0">
              <a:buNone/>
            </a:pPr>
            <a:r>
              <a:rPr lang="en-US" sz="4500" b="1" dirty="0">
                <a:solidFill>
                  <a:schemeClr val="accent1">
                    <a:lumMod val="40000"/>
                    <a:lumOff val="60000"/>
                  </a:schemeClr>
                </a:solidFill>
                <a:effectLst>
                  <a:outerShdw blurRad="38100" dist="38100" dir="2700000" algn="tl">
                    <a:srgbClr val="000000">
                      <a:alpha val="43137"/>
                    </a:srgbClr>
                  </a:outerShdw>
                </a:effectLst>
              </a:rPr>
              <a:t>15. Non-syndromic familial follicular cell-derived thyroid tumours</a:t>
            </a:r>
          </a:p>
          <a:p>
            <a:endParaRPr lang="en-US" sz="2550" dirty="0"/>
          </a:p>
        </p:txBody>
      </p:sp>
    </p:spTree>
    <p:extLst>
      <p:ext uri="{BB962C8B-B14F-4D97-AF65-F5344CB8AC3E}">
        <p14:creationId xmlns:p14="http://schemas.microsoft.com/office/powerpoint/2010/main" val="1564720266"/>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839" y="1240021"/>
            <a:ext cx="14750322" cy="1988345"/>
          </a:xfrm>
        </p:spPr>
        <p:txBody>
          <a:bodyPr>
            <a:normAutofit/>
          </a:bodyPr>
          <a:lstStyle/>
          <a:p>
            <a:pPr algn="ctr"/>
            <a:r>
              <a:rPr lang="en-US" sz="6000" dirty="0"/>
              <a:t>Familial Thyroid Carcinoma</a:t>
            </a:r>
          </a:p>
        </p:txBody>
      </p:sp>
      <p:graphicFrame>
        <p:nvGraphicFramePr>
          <p:cNvPr id="5" name="Content Placeholder 2">
            <a:extLst>
              <a:ext uri="{FF2B5EF4-FFF2-40B4-BE49-F238E27FC236}">
                <a16:creationId xmlns:a16="http://schemas.microsoft.com/office/drawing/2014/main" id="{FBDF9323-4E96-4A9C-8FC9-DBA0B9246A9C}"/>
              </a:ext>
            </a:extLst>
          </p:cNvPr>
          <p:cNvGraphicFramePr>
            <a:graphicFrameLocks noGrp="1"/>
          </p:cNvGraphicFramePr>
          <p:nvPr>
            <p:ph idx="1"/>
          </p:nvPr>
        </p:nvGraphicFramePr>
        <p:xfrm>
          <a:off x="533402" y="3526973"/>
          <a:ext cx="16927284" cy="6357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5920C0F7-BB72-42B7-97ED-870DF5FC46EB}"/>
              </a:ext>
            </a:extLst>
          </p:cNvPr>
          <p:cNvSpPr>
            <a:spLocks noChangeArrowheads="1"/>
          </p:cNvSpPr>
          <p:nvPr/>
        </p:nvSpPr>
        <p:spPr bwMode="auto">
          <a:xfrm>
            <a:off x="8790833" y="6742449"/>
            <a:ext cx="1028700" cy="1028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en-US" sz="2700"/>
          </a:p>
        </p:txBody>
      </p:sp>
      <p:sp>
        <p:nvSpPr>
          <p:cNvPr id="7" name="Oval 6">
            <a:extLst>
              <a:ext uri="{FF2B5EF4-FFF2-40B4-BE49-F238E27FC236}">
                <a16:creationId xmlns:a16="http://schemas.microsoft.com/office/drawing/2014/main" id="{CF1C44B2-A917-409B-A13C-59379705DB2C}"/>
              </a:ext>
            </a:extLst>
          </p:cNvPr>
          <p:cNvSpPr>
            <a:spLocks noChangeArrowheads="1"/>
          </p:cNvSpPr>
          <p:nvPr/>
        </p:nvSpPr>
        <p:spPr bwMode="auto">
          <a:xfrm>
            <a:off x="9019433" y="7085349"/>
            <a:ext cx="457200" cy="457200"/>
          </a:xfrm>
          <a:prstGeom prst="ellipse">
            <a:avLst/>
          </a:prstGeom>
          <a:gradFill rotWithShape="0">
            <a:gsLst>
              <a:gs pos="0">
                <a:srgbClr val="3399FF"/>
              </a:gs>
              <a:gs pos="100000">
                <a:srgbClr val="3399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sz="2700"/>
          </a:p>
        </p:txBody>
      </p:sp>
      <p:sp>
        <p:nvSpPr>
          <p:cNvPr id="8" name="Freeform 12">
            <a:extLst>
              <a:ext uri="{FF2B5EF4-FFF2-40B4-BE49-F238E27FC236}">
                <a16:creationId xmlns:a16="http://schemas.microsoft.com/office/drawing/2014/main" id="{EC234614-D166-4754-9F68-66597CAB0B26}"/>
              </a:ext>
            </a:extLst>
          </p:cNvPr>
          <p:cNvSpPr>
            <a:spLocks/>
          </p:cNvSpPr>
          <p:nvPr/>
        </p:nvSpPr>
        <p:spPr bwMode="auto">
          <a:xfrm>
            <a:off x="8172388" y="4247942"/>
            <a:ext cx="960749" cy="1600199"/>
          </a:xfrm>
          <a:custGeom>
            <a:avLst/>
            <a:gdLst/>
            <a:ahLst/>
            <a:cxnLst>
              <a:cxn ang="0">
                <a:pos x="423" y="776"/>
              </a:cxn>
              <a:cxn ang="0">
                <a:pos x="75" y="764"/>
              </a:cxn>
              <a:cxn ang="0">
                <a:pos x="75" y="380"/>
              </a:cxn>
              <a:cxn ang="0">
                <a:pos x="63" y="56"/>
              </a:cxn>
              <a:cxn ang="0">
                <a:pos x="135" y="32"/>
              </a:cxn>
              <a:cxn ang="0">
                <a:pos x="459" y="92"/>
              </a:cxn>
              <a:cxn ang="0">
                <a:pos x="471" y="212"/>
              </a:cxn>
              <a:cxn ang="0">
                <a:pos x="495" y="332"/>
              </a:cxn>
              <a:cxn ang="0">
                <a:pos x="519" y="704"/>
              </a:cxn>
              <a:cxn ang="0">
                <a:pos x="423" y="776"/>
              </a:cxn>
            </a:cxnLst>
            <a:rect l="0" t="0" r="r" b="b"/>
            <a:pathLst>
              <a:path w="520" h="844">
                <a:moveTo>
                  <a:pt x="423" y="776"/>
                </a:moveTo>
                <a:cubicBezTo>
                  <a:pt x="322" y="844"/>
                  <a:pt x="184" y="800"/>
                  <a:pt x="75" y="764"/>
                </a:cubicBezTo>
                <a:cubicBezTo>
                  <a:pt x="0" y="652"/>
                  <a:pt x="34" y="504"/>
                  <a:pt x="75" y="380"/>
                </a:cubicBezTo>
                <a:cubicBezTo>
                  <a:pt x="56" y="265"/>
                  <a:pt x="17" y="187"/>
                  <a:pt x="63" y="56"/>
                </a:cubicBezTo>
                <a:cubicBezTo>
                  <a:pt x="71" y="32"/>
                  <a:pt x="135" y="32"/>
                  <a:pt x="135" y="32"/>
                </a:cubicBezTo>
                <a:cubicBezTo>
                  <a:pt x="292" y="39"/>
                  <a:pt x="367" y="0"/>
                  <a:pt x="459" y="92"/>
                </a:cubicBezTo>
                <a:cubicBezTo>
                  <a:pt x="463" y="132"/>
                  <a:pt x="465" y="172"/>
                  <a:pt x="471" y="212"/>
                </a:cubicBezTo>
                <a:cubicBezTo>
                  <a:pt x="477" y="252"/>
                  <a:pt x="495" y="332"/>
                  <a:pt x="495" y="332"/>
                </a:cubicBezTo>
                <a:cubicBezTo>
                  <a:pt x="503" y="456"/>
                  <a:pt x="515" y="580"/>
                  <a:pt x="519" y="704"/>
                </a:cubicBezTo>
                <a:cubicBezTo>
                  <a:pt x="520" y="745"/>
                  <a:pt x="461" y="814"/>
                  <a:pt x="423" y="776"/>
                </a:cubicBezTo>
                <a:close/>
              </a:path>
            </a:pathLst>
          </a:custGeom>
          <a:gradFill rotWithShape="0">
            <a:gsLst>
              <a:gs pos="0">
                <a:srgbClr val="FF99FF"/>
              </a:gs>
              <a:gs pos="100000">
                <a:srgbClr val="FF99FF">
                  <a:gamma/>
                  <a:shade val="46275"/>
                  <a:invGamma/>
                </a:srgbClr>
              </a:gs>
            </a:gsLst>
            <a:path path="rect">
              <a:fillToRect l="50000" t="50000" r="50000" b="50000"/>
            </a:path>
          </a:gradFill>
          <a:ln w="28575" cmpd="sng">
            <a:solidFill>
              <a:schemeClr val="tx1"/>
            </a:solidFill>
            <a:round/>
            <a:headEnd/>
            <a:tailEnd/>
          </a:ln>
          <a:effectLst/>
        </p:spPr>
        <p:txBody>
          <a:bodyPr wrap="none" anchor="ctr"/>
          <a:lstStyle/>
          <a:p>
            <a:endParaRPr lang="en-US" sz="2700"/>
          </a:p>
        </p:txBody>
      </p:sp>
      <p:sp>
        <p:nvSpPr>
          <p:cNvPr id="9" name="Oval 13">
            <a:extLst>
              <a:ext uri="{FF2B5EF4-FFF2-40B4-BE49-F238E27FC236}">
                <a16:creationId xmlns:a16="http://schemas.microsoft.com/office/drawing/2014/main" id="{5C4C0935-A6FF-48F8-B26B-2A9C3BB4A08B}"/>
              </a:ext>
            </a:extLst>
          </p:cNvPr>
          <p:cNvSpPr>
            <a:spLocks noChangeArrowheads="1"/>
          </p:cNvSpPr>
          <p:nvPr/>
        </p:nvSpPr>
        <p:spPr bwMode="auto">
          <a:xfrm>
            <a:off x="8435574" y="4729010"/>
            <a:ext cx="442713" cy="906551"/>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28575">
            <a:solidFill>
              <a:schemeClr val="tx1"/>
            </a:solidFill>
            <a:round/>
            <a:headEnd/>
            <a:tailEnd/>
          </a:ln>
          <a:effectLst/>
        </p:spPr>
        <p:txBody>
          <a:bodyPr wrap="none" anchor="ctr"/>
          <a:lstStyle/>
          <a:p>
            <a:endParaRPr lang="en-US" sz="2700"/>
          </a:p>
        </p:txBody>
      </p:sp>
    </p:spTree>
    <p:extLst>
      <p:ext uri="{BB962C8B-B14F-4D97-AF65-F5344CB8AC3E}">
        <p14:creationId xmlns:p14="http://schemas.microsoft.com/office/powerpoint/2010/main" val="14930071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 y="-7037"/>
            <a:ext cx="8170380" cy="10287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1" name="Picture 10">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3"/>
          <a:stretch>
            <a:fillRect/>
          </a:stretch>
        </p:blipFill>
        <p:spPr>
          <a:xfrm>
            <a:off x="6400800" y="-10190"/>
            <a:ext cx="11887200" cy="10290153"/>
          </a:xfrm>
          <a:prstGeom prst="rect">
            <a:avLst/>
          </a:prstGeom>
          <a:ln w="9525">
            <a:noFill/>
          </a:ln>
        </p:spPr>
      </p:pic>
      <p:pic>
        <p:nvPicPr>
          <p:cNvPr id="5" name="Picture 4">
            <a:extLst>
              <a:ext uri="{FF2B5EF4-FFF2-40B4-BE49-F238E27FC236}">
                <a16:creationId xmlns:a16="http://schemas.microsoft.com/office/drawing/2014/main" id="{E0122833-BFAF-438F-BBB5-BE7C324256DB}"/>
              </a:ext>
            </a:extLst>
          </p:cNvPr>
          <p:cNvPicPr>
            <a:picLocks noChangeAspect="1"/>
          </p:cNvPicPr>
          <p:nvPr/>
        </p:nvPicPr>
        <p:blipFill>
          <a:blip r:embed="rId4"/>
          <a:stretch>
            <a:fillRect/>
          </a:stretch>
        </p:blipFill>
        <p:spPr>
          <a:xfrm>
            <a:off x="3309311" y="6890894"/>
            <a:ext cx="2950476" cy="2950476"/>
          </a:xfrm>
          <a:prstGeom prst="rect">
            <a:avLst/>
          </a:prstGeom>
        </p:spPr>
      </p:pic>
      <p:pic>
        <p:nvPicPr>
          <p:cNvPr id="12" name="Picture 66" descr="BS07-35856 low power  gross2">
            <a:extLst>
              <a:ext uri="{FF2B5EF4-FFF2-40B4-BE49-F238E27FC236}">
                <a16:creationId xmlns:a16="http://schemas.microsoft.com/office/drawing/2014/main" id="{0492BE17-F758-4EDB-90D6-B49E9637D13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7697" r="14968" b="1395"/>
          <a:stretch/>
        </p:blipFill>
        <p:spPr bwMode="auto">
          <a:xfrm>
            <a:off x="86379" y="3869642"/>
            <a:ext cx="3160380" cy="2530491"/>
          </a:xfrm>
          <a:prstGeom prst="rect">
            <a:avLst/>
          </a:prstGeom>
        </p:spPr>
      </p:pic>
      <p:pic>
        <p:nvPicPr>
          <p:cNvPr id="6" name="Picture 5">
            <a:extLst>
              <a:ext uri="{FF2B5EF4-FFF2-40B4-BE49-F238E27FC236}">
                <a16:creationId xmlns:a16="http://schemas.microsoft.com/office/drawing/2014/main" id="{7B807346-0ED1-4D9E-8DC5-9F02E42A37EF}"/>
              </a:ext>
            </a:extLst>
          </p:cNvPr>
          <p:cNvPicPr>
            <a:picLocks noChangeAspect="1"/>
          </p:cNvPicPr>
          <p:nvPr/>
        </p:nvPicPr>
        <p:blipFill>
          <a:blip r:embed="rId7"/>
          <a:stretch>
            <a:fillRect/>
          </a:stretch>
        </p:blipFill>
        <p:spPr>
          <a:xfrm>
            <a:off x="3173686" y="3566447"/>
            <a:ext cx="3552452" cy="3233003"/>
          </a:xfrm>
          <a:prstGeom prst="rect">
            <a:avLst/>
          </a:prstGeom>
          <a:ln>
            <a:noFill/>
          </a:ln>
          <a:effectLst>
            <a:softEdge rad="112500"/>
          </a:effectLst>
        </p:spPr>
      </p:pic>
      <p:pic>
        <p:nvPicPr>
          <p:cNvPr id="7" name="Picture 6">
            <a:extLst>
              <a:ext uri="{FF2B5EF4-FFF2-40B4-BE49-F238E27FC236}">
                <a16:creationId xmlns:a16="http://schemas.microsoft.com/office/drawing/2014/main" id="{B2C4C9BF-34DF-4B50-ABAF-6DF185889A5D}"/>
              </a:ext>
            </a:extLst>
          </p:cNvPr>
          <p:cNvPicPr>
            <a:picLocks noChangeAspect="1"/>
          </p:cNvPicPr>
          <p:nvPr/>
        </p:nvPicPr>
        <p:blipFill>
          <a:blip r:embed="rId8"/>
          <a:stretch>
            <a:fillRect/>
          </a:stretch>
        </p:blipFill>
        <p:spPr>
          <a:xfrm>
            <a:off x="-165774" y="6722634"/>
            <a:ext cx="3102725" cy="3600192"/>
          </a:xfrm>
          <a:prstGeom prst="ellipse">
            <a:avLst/>
          </a:prstGeom>
          <a:ln>
            <a:noFill/>
          </a:ln>
          <a:effectLst>
            <a:softEdge rad="112500"/>
          </a:effectLst>
        </p:spPr>
      </p:pic>
      <p:pic>
        <p:nvPicPr>
          <p:cNvPr id="13" name="Picture 12">
            <a:extLst>
              <a:ext uri="{FF2B5EF4-FFF2-40B4-BE49-F238E27FC236}">
                <a16:creationId xmlns:a16="http://schemas.microsoft.com/office/drawing/2014/main" id="{8EEC94DD-23D3-4FD3-B834-EF28FE891D95}"/>
              </a:ext>
            </a:extLst>
          </p:cNvPr>
          <p:cNvPicPr>
            <a:picLocks noChangeAspect="1"/>
          </p:cNvPicPr>
          <p:nvPr/>
        </p:nvPicPr>
        <p:blipFill>
          <a:blip r:embed="rId9"/>
          <a:stretch>
            <a:fillRect/>
          </a:stretch>
        </p:blipFill>
        <p:spPr>
          <a:xfrm>
            <a:off x="3174900" y="366674"/>
            <a:ext cx="3216756" cy="2800457"/>
          </a:xfrm>
          <a:prstGeom prst="rect">
            <a:avLst/>
          </a:prstGeom>
        </p:spPr>
      </p:pic>
      <p:pic>
        <p:nvPicPr>
          <p:cNvPr id="14" name="Picture 13">
            <a:extLst>
              <a:ext uri="{FF2B5EF4-FFF2-40B4-BE49-F238E27FC236}">
                <a16:creationId xmlns:a16="http://schemas.microsoft.com/office/drawing/2014/main" id="{2B4947B8-5DDB-49CF-9639-F4D127E1ABD6}"/>
              </a:ext>
            </a:extLst>
          </p:cNvPr>
          <p:cNvPicPr>
            <a:picLocks noChangeAspect="1"/>
          </p:cNvPicPr>
          <p:nvPr/>
        </p:nvPicPr>
        <p:blipFill rotWithShape="1">
          <a:blip r:embed="rId10"/>
          <a:srcRect l="16817" r="8579" b="1805"/>
          <a:stretch/>
        </p:blipFill>
        <p:spPr>
          <a:xfrm>
            <a:off x="16926140" y="43989"/>
            <a:ext cx="1371005" cy="1427625"/>
          </a:xfrm>
          <a:prstGeom prst="rect">
            <a:avLst/>
          </a:prstGeom>
        </p:spPr>
      </p:pic>
      <p:pic>
        <p:nvPicPr>
          <p:cNvPr id="15" name="Picture 4">
            <a:extLst>
              <a:ext uri="{FF2B5EF4-FFF2-40B4-BE49-F238E27FC236}">
                <a16:creationId xmlns:a16="http://schemas.microsoft.com/office/drawing/2014/main" id="{88499E68-E89C-4F37-9718-E2A74613FFC7}"/>
              </a:ext>
            </a:extLst>
          </p:cNvPr>
          <p:cNvPicPr>
            <a:picLocks noChangeAspect="1" noChangeArrowheads="1"/>
          </p:cNvPicPr>
          <p:nvPr/>
        </p:nvPicPr>
        <p:blipFill>
          <a:blip r:embed="rId11" cstate="print">
            <a:lum bright="40000" contrast="20000"/>
            <a:extLst>
              <a:ext uri="{28A0092B-C50C-407E-A947-70E740481C1C}">
                <a14:useLocalDpi xmlns:a14="http://schemas.microsoft.com/office/drawing/2010/main" val="0"/>
              </a:ext>
            </a:extLst>
          </a:blip>
          <a:srcRect l="2733" t="2173" r="4355" b="17429"/>
          <a:stretch>
            <a:fillRect/>
          </a:stretch>
        </p:blipFill>
        <p:spPr bwMode="auto">
          <a:xfrm>
            <a:off x="142591" y="800666"/>
            <a:ext cx="2898866" cy="187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075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801" y="2082800"/>
            <a:ext cx="5763365" cy="5279525"/>
          </a:xfrm>
          <a:prstGeom prst="ellipse">
            <a:avLst/>
          </a:prstGeom>
        </p:spPr>
        <p:txBody>
          <a:bodyPr vert="horz" wrap="square" lIns="137160" tIns="68580" rIns="137160" bIns="68580" numCol="1" rtlCol="0" anchor="t" anchorCtr="0" compatLnSpc="1">
            <a:prstTxWarp prst="textNoShape">
              <a:avLst/>
            </a:prstTxWarp>
            <a:normAutofit/>
          </a:bodyPr>
          <a:lstStyle/>
          <a:p>
            <a:r>
              <a:rPr lang="en-US" b="1" kern="1200" dirty="0">
                <a:latin typeface="+mj-lt"/>
                <a:ea typeface="+mj-ea"/>
                <a:cs typeface="+mj-cs"/>
              </a:rPr>
              <a:t>Familial Thyroid Carcinoma </a:t>
            </a:r>
          </a:p>
        </p:txBody>
      </p:sp>
      <p:pic>
        <p:nvPicPr>
          <p:cNvPr id="2" name="Picture 1"/>
          <p:cNvPicPr>
            <a:picLocks noChangeAspect="1"/>
          </p:cNvPicPr>
          <p:nvPr/>
        </p:nvPicPr>
        <p:blipFill>
          <a:blip r:embed="rId2"/>
          <a:stretch>
            <a:fillRect/>
          </a:stretch>
        </p:blipFill>
        <p:spPr>
          <a:xfrm>
            <a:off x="8179524" y="0"/>
            <a:ext cx="10099332" cy="10290153"/>
          </a:xfrm>
          <a:prstGeom prst="rect">
            <a:avLst/>
          </a:prstGeom>
          <a:ln w="9525">
            <a:noFill/>
          </a:ln>
        </p:spPr>
      </p:pic>
      <p:sp>
        <p:nvSpPr>
          <p:cNvPr id="3" name="Oval 2">
            <a:extLst>
              <a:ext uri="{FF2B5EF4-FFF2-40B4-BE49-F238E27FC236}">
                <a16:creationId xmlns:a16="http://schemas.microsoft.com/office/drawing/2014/main" id="{8A49C055-17E8-4B46-9FCE-0149928332AD}"/>
              </a:ext>
            </a:extLst>
          </p:cNvPr>
          <p:cNvSpPr/>
          <p:nvPr/>
        </p:nvSpPr>
        <p:spPr>
          <a:xfrm>
            <a:off x="8592993" y="4407613"/>
            <a:ext cx="3514344" cy="99906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Oval 6">
            <a:extLst>
              <a:ext uri="{FF2B5EF4-FFF2-40B4-BE49-F238E27FC236}">
                <a16:creationId xmlns:a16="http://schemas.microsoft.com/office/drawing/2014/main" id="{9FFF59AF-D443-4CAF-AF8C-6BB16D92924B}"/>
              </a:ext>
            </a:extLst>
          </p:cNvPr>
          <p:cNvSpPr/>
          <p:nvPr/>
        </p:nvSpPr>
        <p:spPr>
          <a:xfrm>
            <a:off x="8440592" y="3493213"/>
            <a:ext cx="3514344" cy="99906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F87A00F8-CB40-44D7-8B16-46C698809C0A}"/>
              </a:ext>
            </a:extLst>
          </p:cNvPr>
          <p:cNvSpPr/>
          <p:nvPr/>
        </p:nvSpPr>
        <p:spPr>
          <a:xfrm>
            <a:off x="8440592" y="8170333"/>
            <a:ext cx="3514344" cy="99906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BDCB569F-D9FB-47B2-8291-24D6BD2AB3F7}"/>
              </a:ext>
            </a:extLst>
          </p:cNvPr>
          <p:cNvSpPr/>
          <p:nvPr/>
        </p:nvSpPr>
        <p:spPr>
          <a:xfrm>
            <a:off x="13960856" y="2502611"/>
            <a:ext cx="3514344" cy="99906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3DF42DFB-B12D-4AEF-991D-E7DCD7EA6020}"/>
              </a:ext>
            </a:extLst>
          </p:cNvPr>
          <p:cNvSpPr/>
          <p:nvPr/>
        </p:nvSpPr>
        <p:spPr>
          <a:xfrm>
            <a:off x="13558295" y="7967131"/>
            <a:ext cx="3514344" cy="99906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358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1768839" y="1240021"/>
            <a:ext cx="14750322" cy="1988345"/>
          </a:xfrm>
          <a:extLst>
            <a:ext uri="{909E8E84-426E-40DD-AFC4-6F175D3DCCD1}">
              <a14:hiddenFill xmlns:a14="http://schemas.microsoft.com/office/drawing/2010/main">
                <a:gradFill rotWithShape="1">
                  <a:gsLst>
                    <a:gs pos="0">
                      <a:srgbClr val="0000CC"/>
                    </a:gs>
                    <a:gs pos="100000">
                      <a:srgbClr val="00005E"/>
                    </a:gs>
                  </a:gsLst>
                  <a:path path="shape">
                    <a:fillToRect l="50000" t="50000" r="50000" b="50000"/>
                  </a:path>
                </a:gradFill>
              </a14:hiddenFill>
            </a:ext>
          </a:extLst>
        </p:spPr>
        <p:txBody>
          <a:bodyPr>
            <a:normAutofit/>
          </a:bodyPr>
          <a:lstStyle/>
          <a:p>
            <a:pPr algn="ctr"/>
            <a:r>
              <a:rPr lang="en-US" altLang="en-US" sz="6000" b="1" dirty="0">
                <a:solidFill>
                  <a:srgbClr val="033A93"/>
                </a:solidFill>
                <a:ea typeface="ＭＳ Ｐゴシック" panose="020B0600070205080204" pitchFamily="34" charset="-128"/>
              </a:rPr>
              <a:t>Non-Syndromic or Familial Tumor Syndrome with a Preponderance of NMTC</a:t>
            </a:r>
          </a:p>
        </p:txBody>
      </p:sp>
      <p:graphicFrame>
        <p:nvGraphicFramePr>
          <p:cNvPr id="51204" name="Rectangle 3">
            <a:extLst>
              <a:ext uri="{FF2B5EF4-FFF2-40B4-BE49-F238E27FC236}">
                <a16:creationId xmlns:a16="http://schemas.microsoft.com/office/drawing/2014/main" id="{DAE2CB79-1EEE-4A2D-B64F-B08240CB1451}"/>
              </a:ext>
            </a:extLst>
          </p:cNvPr>
          <p:cNvGraphicFramePr>
            <a:graphicFrameLocks noGrp="1"/>
          </p:cNvGraphicFramePr>
          <p:nvPr>
            <p:ph idx="1"/>
          </p:nvPr>
        </p:nvGraphicFramePr>
        <p:xfrm>
          <a:off x="0" y="3722915"/>
          <a:ext cx="18288000" cy="6564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380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8287996" cy="238611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 y="0"/>
            <a:ext cx="12172958" cy="2386113"/>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172948" y="-1"/>
            <a:ext cx="6115047" cy="238611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025" y="-1"/>
            <a:ext cx="17598969" cy="2396149"/>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7398" y="441807"/>
            <a:ext cx="14843927" cy="1550503"/>
          </a:xfrm>
        </p:spPr>
        <p:txBody>
          <a:bodyPr>
            <a:normAutofit/>
          </a:bodyPr>
          <a:lstStyle/>
          <a:p>
            <a:r>
              <a:rPr lang="en-US" sz="6000" b="1">
                <a:solidFill>
                  <a:srgbClr val="FFFFFF"/>
                </a:solidFill>
              </a:rPr>
              <a:t>FNMTC</a:t>
            </a:r>
          </a:p>
        </p:txBody>
      </p:sp>
      <p:sp>
        <p:nvSpPr>
          <p:cNvPr id="3" name="Content Placeholder 2"/>
          <p:cNvSpPr>
            <a:spLocks noGrp="1"/>
          </p:cNvSpPr>
          <p:nvPr>
            <p:ph idx="1"/>
          </p:nvPr>
        </p:nvSpPr>
        <p:spPr>
          <a:xfrm>
            <a:off x="1063690" y="2837955"/>
            <a:ext cx="16216604" cy="6772576"/>
          </a:xfrm>
        </p:spPr>
        <p:txBody>
          <a:bodyPr anchor="ctr">
            <a:normAutofit lnSpcReduction="10000"/>
          </a:bodyPr>
          <a:lstStyle/>
          <a:p>
            <a:r>
              <a:rPr lang="en-US" sz="3200" b="1" dirty="0"/>
              <a:t>To date, </a:t>
            </a:r>
            <a:r>
              <a:rPr lang="en-US" sz="3200" b="1" u="sng" dirty="0"/>
              <a:t>4 susceptibility genes </a:t>
            </a:r>
            <a:r>
              <a:rPr lang="en-US" sz="3200" b="1" dirty="0"/>
              <a:t>have been identified </a:t>
            </a:r>
          </a:p>
          <a:p>
            <a:pPr lvl="1"/>
            <a:r>
              <a:rPr lang="en-US" sz="3200" i="1" dirty="0"/>
              <a:t>SRGAP1</a:t>
            </a:r>
            <a:r>
              <a:rPr lang="en-US" sz="3200" dirty="0"/>
              <a:t> gene (12q14)</a:t>
            </a:r>
          </a:p>
          <a:p>
            <a:pPr lvl="1"/>
            <a:r>
              <a:rPr lang="en-US" sz="3200" i="1" dirty="0"/>
              <a:t>TITF-1/NKX2.1</a:t>
            </a:r>
            <a:r>
              <a:rPr lang="en-US" sz="3200" dirty="0"/>
              <a:t> gene (14q13)</a:t>
            </a:r>
          </a:p>
          <a:p>
            <a:pPr lvl="1"/>
            <a:r>
              <a:rPr lang="en-US" sz="3200" i="1" dirty="0"/>
              <a:t>FOXE1</a:t>
            </a:r>
            <a:r>
              <a:rPr lang="en-US" sz="3200" dirty="0"/>
              <a:t> gene (9q22.33) </a:t>
            </a:r>
          </a:p>
          <a:p>
            <a:pPr lvl="1"/>
            <a:r>
              <a:rPr lang="en-US" sz="3200" i="1" dirty="0"/>
              <a:t>HABP2</a:t>
            </a:r>
            <a:r>
              <a:rPr lang="en-US" sz="3200" dirty="0"/>
              <a:t> gene (10q25.3)]</a:t>
            </a:r>
          </a:p>
          <a:p>
            <a:pPr lvl="1"/>
            <a:r>
              <a:rPr lang="en-US" sz="3200" b="1" dirty="0"/>
              <a:t>Only the </a:t>
            </a:r>
            <a:r>
              <a:rPr lang="en-US" sz="3200" b="1" i="1" dirty="0"/>
              <a:t>FOXE1</a:t>
            </a:r>
            <a:r>
              <a:rPr lang="en-US" sz="3200" b="1" dirty="0"/>
              <a:t> and the </a:t>
            </a:r>
            <a:r>
              <a:rPr lang="en-US" sz="3200" b="1" i="1" dirty="0"/>
              <a:t>HABP2</a:t>
            </a:r>
            <a:r>
              <a:rPr lang="en-US" sz="3200" b="1" dirty="0"/>
              <a:t> genes have been validated by separate study groups</a:t>
            </a:r>
          </a:p>
          <a:p>
            <a:r>
              <a:rPr lang="en-US" sz="3200" b="1" dirty="0"/>
              <a:t>The causal genes located at the other 7 FNMTC-associated </a:t>
            </a:r>
            <a:r>
              <a:rPr lang="en-US" sz="3200" b="1" u="sng" dirty="0"/>
              <a:t>chromosomal loci </a:t>
            </a:r>
            <a:r>
              <a:rPr lang="en-US" sz="3200" b="1" dirty="0"/>
              <a:t>have yet to be identified</a:t>
            </a:r>
          </a:p>
          <a:p>
            <a:pPr lvl="1"/>
            <a:r>
              <a:rPr lang="en-US" sz="3200" dirty="0"/>
              <a:t>TCO (19q13.2)</a:t>
            </a:r>
          </a:p>
          <a:p>
            <a:pPr lvl="1"/>
            <a:r>
              <a:rPr lang="en-US" sz="3200" dirty="0" err="1"/>
              <a:t>fPTC</a:t>
            </a:r>
            <a:r>
              <a:rPr lang="en-US" sz="3200" dirty="0"/>
              <a:t>/ PRN (1q21)</a:t>
            </a:r>
          </a:p>
          <a:p>
            <a:pPr lvl="1"/>
            <a:r>
              <a:rPr lang="en-US" sz="3200" dirty="0"/>
              <a:t>FTEN (8p23.1-p22)</a:t>
            </a:r>
          </a:p>
          <a:p>
            <a:pPr lvl="1"/>
            <a:r>
              <a:rPr lang="en-US" sz="3200" dirty="0"/>
              <a:t>NMTC1 (2q21)</a:t>
            </a:r>
          </a:p>
          <a:p>
            <a:pPr lvl="1"/>
            <a:r>
              <a:rPr lang="en-US" sz="3200" dirty="0"/>
              <a:t>MNG1 (14q32), 6q22, 8q24</a:t>
            </a:r>
          </a:p>
        </p:txBody>
      </p:sp>
    </p:spTree>
    <p:extLst>
      <p:ext uri="{BB962C8B-B14F-4D97-AF65-F5344CB8AC3E}">
        <p14:creationId xmlns:p14="http://schemas.microsoft.com/office/powerpoint/2010/main" val="3225194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62696" y="3243648"/>
            <a:ext cx="9221514" cy="259527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9529962" y="6389932"/>
            <a:ext cx="7023036" cy="343368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568193" y="4670854"/>
            <a:ext cx="7759049" cy="379352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568193" y="571500"/>
            <a:ext cx="10119578" cy="3042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207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685802"/>
            <a:ext cx="10699407" cy="333785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2628900" y="5143500"/>
            <a:ext cx="12905589" cy="422946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229600" y="2628900"/>
            <a:ext cx="4183743" cy="662997"/>
          </a:xfrm>
          <a:prstGeom prst="rect">
            <a:avLst/>
          </a:prstGeom>
        </p:spPr>
      </p:pic>
    </p:spTree>
    <p:extLst>
      <p:ext uri="{BB962C8B-B14F-4D97-AF65-F5344CB8AC3E}">
        <p14:creationId xmlns:p14="http://schemas.microsoft.com/office/powerpoint/2010/main" val="3234128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768839" y="1240021"/>
            <a:ext cx="14750322" cy="1988345"/>
          </a:xfrm>
        </p:spPr>
        <p:txBody>
          <a:bodyPr>
            <a:normAutofit/>
          </a:bodyPr>
          <a:lstStyle/>
          <a:p>
            <a:pPr algn="ctr"/>
            <a:r>
              <a:rPr lang="en-US" altLang="en-US" sz="6000" dirty="0">
                <a:ea typeface="ＭＳ Ｐゴシック" panose="020B0600070205080204" pitchFamily="34" charset="-128"/>
              </a:rPr>
              <a:t>Follicular Cell Tumors: Summary</a:t>
            </a:r>
          </a:p>
        </p:txBody>
      </p:sp>
      <p:graphicFrame>
        <p:nvGraphicFramePr>
          <p:cNvPr id="43012" name="Rectangle 3">
            <a:extLst>
              <a:ext uri="{FF2B5EF4-FFF2-40B4-BE49-F238E27FC236}">
                <a16:creationId xmlns:a16="http://schemas.microsoft.com/office/drawing/2014/main" id="{13BF1F6E-922A-4F8E-9577-6D8DA0E2283C}"/>
              </a:ext>
            </a:extLst>
          </p:cNvPr>
          <p:cNvGraphicFramePr>
            <a:graphicFrameLocks noGrp="1"/>
          </p:cNvGraphicFramePr>
          <p:nvPr>
            <p:ph idx="1"/>
          </p:nvPr>
        </p:nvGraphicFramePr>
        <p:xfrm>
          <a:off x="0" y="3679371"/>
          <a:ext cx="18288000" cy="6607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3" descr="follicular ca 04-10624">
            <a:extLst>
              <a:ext uri="{FF2B5EF4-FFF2-40B4-BE49-F238E27FC236}">
                <a16:creationId xmlns:a16="http://schemas.microsoft.com/office/drawing/2014/main" id="{E530C5D9-2681-465C-9135-11563FFCB8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800730" y="7810276"/>
            <a:ext cx="2674710" cy="2013854"/>
          </a:xfrm>
          <a:prstGeom prst="rect">
            <a:avLst/>
          </a:prstGeo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7" name="Picture 6" descr="Figure 8 Familial Thyroid Cancer">
            <a:extLst>
              <a:ext uri="{FF2B5EF4-FFF2-40B4-BE49-F238E27FC236}">
                <a16:creationId xmlns:a16="http://schemas.microsoft.com/office/drawing/2014/main" id="{C3686506-73D6-4ED3-AFA4-3827E05D16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91599" y="8323547"/>
            <a:ext cx="2596401" cy="181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96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7743" y="3990710"/>
            <a:ext cx="6533391" cy="605790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71323" y="2457128"/>
            <a:ext cx="10286358" cy="53721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42D23933-819B-4188-93A4-C4700A156B7E}"/>
              </a:ext>
            </a:extLst>
          </p:cNvPr>
          <p:cNvSpPr>
            <a:spLocks noGrp="1"/>
          </p:cNvSpPr>
          <p:nvPr>
            <p:ph type="title"/>
          </p:nvPr>
        </p:nvSpPr>
        <p:spPr>
          <a:xfrm>
            <a:off x="990062" y="4150659"/>
            <a:ext cx="4321242" cy="4607859"/>
          </a:xfrm>
        </p:spPr>
        <p:txBody>
          <a:bodyPr vert="horz" lIns="137160" tIns="68580" rIns="137160" bIns="68580" rtlCol="0" anchor="t">
            <a:normAutofit/>
          </a:bodyPr>
          <a:lstStyle/>
          <a:p>
            <a:r>
              <a:rPr lang="en-US" sz="5550">
                <a:solidFill>
                  <a:srgbClr val="FFFFFF"/>
                </a:solidFill>
              </a:rPr>
              <a:t>Follicular adenoma with papillary architecture</a:t>
            </a:r>
            <a:br>
              <a:rPr lang="en-US" sz="5550">
                <a:solidFill>
                  <a:srgbClr val="FFFFFF"/>
                </a:solidFill>
              </a:rPr>
            </a:br>
            <a:endParaRPr lang="en-US" sz="5550">
              <a:solidFill>
                <a:srgbClr val="FFFFFF"/>
              </a:solidFill>
            </a:endParaRPr>
          </a:p>
        </p:txBody>
      </p:sp>
      <p:pic>
        <p:nvPicPr>
          <p:cNvPr id="5" name="Picture 4" descr="Background pattern&#10;&#10;Description automatically generated">
            <a:extLst>
              <a:ext uri="{FF2B5EF4-FFF2-40B4-BE49-F238E27FC236}">
                <a16:creationId xmlns:a16="http://schemas.microsoft.com/office/drawing/2014/main" id="{58CC15F2-B3CF-442D-81BC-BD1B25C2D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642" y="889341"/>
            <a:ext cx="10838622" cy="8508318"/>
          </a:xfrm>
          <a:prstGeom prst="rect">
            <a:avLst/>
          </a:prstGeom>
        </p:spPr>
      </p:pic>
    </p:spTree>
    <p:extLst>
      <p:ext uri="{BB962C8B-B14F-4D97-AF65-F5344CB8AC3E}">
        <p14:creationId xmlns:p14="http://schemas.microsoft.com/office/powerpoint/2010/main" val="1394657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2" y="0"/>
            <a:ext cx="17220741" cy="4130904"/>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5842DB07-30E4-405D-B1F2-129423416A77}"/>
              </a:ext>
            </a:extLst>
          </p:cNvPr>
          <p:cNvSpPr>
            <a:spLocks noGrp="1"/>
          </p:cNvSpPr>
          <p:nvPr>
            <p:ph type="title"/>
          </p:nvPr>
        </p:nvSpPr>
        <p:spPr>
          <a:xfrm>
            <a:off x="1768839" y="1240021"/>
            <a:ext cx="14750322" cy="1988345"/>
          </a:xfrm>
        </p:spPr>
        <p:txBody>
          <a:bodyPr>
            <a:normAutofit fontScale="90000"/>
          </a:bodyPr>
          <a:lstStyle/>
          <a:p>
            <a:pPr algn="ctr"/>
            <a:r>
              <a:rPr lang="en-US" b="1" dirty="0">
                <a:solidFill>
                  <a:srgbClr val="FFFFFF"/>
                </a:solidFill>
              </a:rPr>
              <a:t>Pathologists: Histopathological and Demographic Features Suggestive of Underlying Genetic Disease</a:t>
            </a:r>
          </a:p>
        </p:txBody>
      </p:sp>
      <p:graphicFrame>
        <p:nvGraphicFramePr>
          <p:cNvPr id="5" name="Content Placeholder 2">
            <a:extLst>
              <a:ext uri="{FF2B5EF4-FFF2-40B4-BE49-F238E27FC236}">
                <a16:creationId xmlns:a16="http://schemas.microsoft.com/office/drawing/2014/main" id="{380D124F-C876-4DCC-9315-B85B7A421E98}"/>
              </a:ext>
            </a:extLst>
          </p:cNvPr>
          <p:cNvGraphicFramePr>
            <a:graphicFrameLocks noGrp="1"/>
          </p:cNvGraphicFramePr>
          <p:nvPr>
            <p:ph idx="1"/>
          </p:nvPr>
        </p:nvGraphicFramePr>
        <p:xfrm>
          <a:off x="0" y="3679371"/>
          <a:ext cx="18288000" cy="6607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4889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err="1"/>
              <a:t>obrigadA</a:t>
            </a:r>
            <a:endParaRPr lang="pt-BR" dirty="0"/>
          </a:p>
        </p:txBody>
      </p:sp>
      <p:pic>
        <p:nvPicPr>
          <p:cNvPr id="3" name="Imagem 2"/>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5214018" y="6057900"/>
            <a:ext cx="7859964" cy="620938"/>
          </a:xfrm>
          <a:prstGeom prst="rect">
            <a:avLst/>
          </a:prstGeom>
        </p:spPr>
      </p:pic>
    </p:spTree>
    <p:extLst>
      <p:ext uri="{BB962C8B-B14F-4D97-AF65-F5344CB8AC3E}">
        <p14:creationId xmlns:p14="http://schemas.microsoft.com/office/powerpoint/2010/main" val="3680190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1351222"/>
            <a:ext cx="1139427" cy="856644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6" y="94974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32" y="955085"/>
            <a:ext cx="6000093" cy="78866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0E6658E1-F460-4E72-9A4F-FA3F990E959E}"/>
              </a:ext>
            </a:extLst>
          </p:cNvPr>
          <p:cNvSpPr>
            <a:spLocks noGrp="1"/>
          </p:cNvSpPr>
          <p:nvPr>
            <p:ph type="title"/>
          </p:nvPr>
        </p:nvSpPr>
        <p:spPr>
          <a:xfrm>
            <a:off x="1402309" y="1473408"/>
            <a:ext cx="5082629" cy="6841455"/>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Follicular adenoma with papillary architecture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52674" y="2028453"/>
            <a:ext cx="9983396" cy="7877469"/>
          </a:xfrm>
          <a:prstGeom prst="rect">
            <a:avLst/>
          </a:prstGeom>
          <a:solidFill>
            <a:schemeClr val="accent1"/>
          </a:solidFill>
          <a:ln>
            <a:noFill/>
          </a:ln>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9B27D7AD-12E7-42CC-A304-672D8D6CD3CB}"/>
              </a:ext>
            </a:extLst>
          </p:cNvPr>
          <p:cNvSpPr>
            <a:spLocks noGrp="1"/>
          </p:cNvSpPr>
          <p:nvPr>
            <p:ph idx="1"/>
          </p:nvPr>
        </p:nvSpPr>
        <p:spPr>
          <a:xfrm>
            <a:off x="7364062" y="2028454"/>
            <a:ext cx="9983396" cy="7889216"/>
          </a:xfrm>
        </p:spPr>
        <p:txBody>
          <a:bodyPr anchor="ctr">
            <a:normAutofit/>
          </a:bodyPr>
          <a:lstStyle/>
          <a:p>
            <a:pPr marL="0" indent="0">
              <a:buNone/>
            </a:pPr>
            <a:r>
              <a:rPr lang="en-US" sz="4800" b="1" dirty="0">
                <a:solidFill>
                  <a:srgbClr val="FEFFFF"/>
                </a:solidFill>
                <a:latin typeface="Arial" panose="020B0604020202020204" pitchFamily="34" charset="0"/>
              </a:rPr>
              <a:t>Definition</a:t>
            </a:r>
            <a:endParaRPr lang="en-US" sz="4800" dirty="0">
              <a:solidFill>
                <a:srgbClr val="FEFFFF"/>
              </a:solidFill>
              <a:latin typeface="Arial" panose="020B0604020202020204" pitchFamily="34" charset="0"/>
            </a:endParaRPr>
          </a:p>
          <a:p>
            <a:r>
              <a:rPr lang="en-US" sz="4800" dirty="0">
                <a:solidFill>
                  <a:srgbClr val="FEFFFF"/>
                </a:solidFill>
                <a:latin typeface="Arial" panose="020B0604020202020204" pitchFamily="34" charset="0"/>
              </a:rPr>
              <a:t>A benign non-invasive encapsulated follicular-cell-derived neoplasm that is characterized by an intrafollicular papillary architecture, lacks nuclear features of papillary thyroid carcinoma, and is often associated with autonomous hyperfunction (WHO 2022)</a:t>
            </a:r>
          </a:p>
          <a:p>
            <a:pPr marL="0" indent="0">
              <a:buNone/>
            </a:pPr>
            <a:endParaRPr lang="en-US" sz="2550" dirty="0">
              <a:solidFill>
                <a:srgbClr val="FEFFFF"/>
              </a:solidFill>
              <a:latin typeface="Arial" panose="020B0604020202020204" pitchFamily="34" charset="0"/>
            </a:endParaRPr>
          </a:p>
          <a:p>
            <a:endParaRPr lang="en-US" sz="2550" dirty="0">
              <a:solidFill>
                <a:srgbClr val="FEFFFF"/>
              </a:solidFill>
            </a:endParaRPr>
          </a:p>
        </p:txBody>
      </p:sp>
    </p:spTree>
    <p:extLst>
      <p:ext uri="{BB962C8B-B14F-4D97-AF65-F5344CB8AC3E}">
        <p14:creationId xmlns:p14="http://schemas.microsoft.com/office/powerpoint/2010/main" val="3650572651"/>
      </p:ext>
    </p:extLst>
  </p:cSld>
  <p:clrMapOvr>
    <a:masterClrMapping/>
  </p:clrMapOvr>
</p:sld>
</file>

<file path=ppt/theme/theme1.xml><?xml version="1.0" encoding="utf-8"?>
<a:theme xmlns:a="http://schemas.openxmlformats.org/drawingml/2006/main" name="Congresso de Patologia">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rol xmlns="http://schemas.microsoft.com/VisualStudio/2011/storyboarding/control">
  <Id Name="97049ea3-0512-4d28-93cd-1fe9390555f9" Revision="1" Stencil="System.MyShapes" StencilVersion="1.0"/>
</Control>
</file>

<file path=customXml/item10.xml><?xml version="1.0" encoding="utf-8"?>
<Control xmlns="http://schemas.microsoft.com/VisualStudio/2011/storyboarding/control">
  <Id Name="d3fce018-2bf8-40cf-99d5-06f634592dc2" Revision="1" Stencil="System.MyShapes" StencilVersion="1.0"/>
</Control>
</file>

<file path=customXml/item11.xml><?xml version="1.0" encoding="utf-8"?>
<Control xmlns="http://schemas.microsoft.com/VisualStudio/2011/storyboarding/control">
  <Id Name="0a9a4825-af60-40dc-88a1-3253f3e0d7f7" Revision="1" Stencil="System.MyShapes" StencilVersion="1.0"/>
</Control>
</file>

<file path=customXml/item12.xml><?xml version="1.0" encoding="utf-8"?>
<Control xmlns="http://schemas.microsoft.com/VisualStudio/2011/storyboarding/control">
  <Id Name="0a9a4825-af60-40dc-88a1-3253f3e0d7f7" Revision="1" Stencil="System.MyShapes" StencilVersion="1.0"/>
</Control>
</file>

<file path=customXml/item13.xml><?xml version="1.0" encoding="utf-8"?>
<Control xmlns="http://schemas.microsoft.com/VisualStudio/2011/storyboarding/control">
  <Id Name="1c6c6d66-e46c-434a-a59f-9d28ee3d7f0e" Revision="1" Stencil="System.MyShapes" StencilVersion="1.0"/>
</Control>
</file>

<file path=customXml/item14.xml><?xml version="1.0" encoding="utf-8"?>
<Control xmlns="http://schemas.microsoft.com/VisualStudio/2011/storyboarding/control">
  <Id Name="639d4620-01c4-4147-85d1-630f460179d7" Revision="1" Stencil="System.MyShapes" StencilVersion="1.0"/>
</Control>
</file>

<file path=customXml/item15.xml><?xml version="1.0" encoding="utf-8"?>
<Control xmlns="http://schemas.microsoft.com/VisualStudio/2011/storyboarding/control">
  <Id Name="f5a567c0-1ac9-49a2-966f-a00bf8425481" Revision="1" Stencil="System.MyShapes" StencilVersion="1.0"/>
</Control>
</file>

<file path=customXml/item2.xml><?xml version="1.0" encoding="utf-8"?>
<Control xmlns="http://schemas.microsoft.com/VisualStudio/2011/storyboarding/control">
  <Id Name="53580243-bdf6-453f-83a8-3cbdd5668771" Revision="1" Stencil="System.MyShapes" StencilVersion="1.0"/>
</Control>
</file>

<file path=customXml/item3.xml><?xml version="1.0" encoding="utf-8"?>
<Control xmlns="http://schemas.microsoft.com/VisualStudio/2011/storyboarding/control">
  <Id Name="1c6c6d66-e46c-434a-a59f-9d28ee3d7f0e" Revision="1" Stencil="System.MyShapes" StencilVersion="1.0"/>
</Control>
</file>

<file path=customXml/item4.xml><?xml version="1.0" encoding="utf-8"?>
<Control xmlns="http://schemas.microsoft.com/VisualStudio/2011/storyboarding/control">
  <Id Name="639d4620-01c4-4147-85d1-630f460179d7" Revision="1" Stencil="System.MyShapes" StencilVersion="1.0"/>
</Control>
</file>

<file path=customXml/item5.xml><?xml version="1.0" encoding="utf-8"?>
<Control xmlns="http://schemas.microsoft.com/VisualStudio/2011/storyboarding/control">
  <Id Name="53580243-bdf6-453f-83a8-3cbdd5668771" Revision="1" Stencil="System.MyShapes" StencilVersion="1.0"/>
</Control>
</file>

<file path=customXml/item6.xml><?xml version="1.0" encoding="utf-8"?>
<Control xmlns="http://schemas.microsoft.com/VisualStudio/2011/storyboarding/control">
  <Id Name="639d4620-01c4-4147-85d1-630f460179d7" Revision="1" Stencil="System.MyShapes" StencilVersion="1.0"/>
</Control>
</file>

<file path=customXml/item7.xml><?xml version="1.0" encoding="utf-8"?>
<Control xmlns="http://schemas.microsoft.com/VisualStudio/2011/storyboarding/control">
  <Id Name="5b101e26-a922-4310-9dbd-60b14fea8887" Revision="1" Stencil="System.MyShapes" StencilVersion="1.0"/>
</Control>
</file>

<file path=customXml/item8.xml><?xml version="1.0" encoding="utf-8"?>
<Control xmlns="http://schemas.microsoft.com/VisualStudio/2011/storyboarding/control">
  <Id Name="f5a567c0-1ac9-49a2-966f-a00bf8425481" Revision="1" Stencil="System.MyShapes" StencilVersion="1.0"/>
</Control>
</file>

<file path=customXml/item9.xml><?xml version="1.0" encoding="utf-8"?>
<Control xmlns="http://schemas.microsoft.com/VisualStudio/2011/storyboarding/control">
  <Id Name="5b101e26-a922-4310-9dbd-60b14fea8887" Revision="1" Stencil="System.MyShapes" StencilVersion="1.0"/>
</Control>
</file>

<file path=customXml/itemProps1.xml><?xml version="1.0" encoding="utf-8"?>
<ds:datastoreItem xmlns:ds="http://schemas.openxmlformats.org/officeDocument/2006/customXml" ds:itemID="{D8C6A5EA-7FE6-41CF-9278-A054B2D7B73F}">
  <ds:schemaRefs>
    <ds:schemaRef ds:uri="http://schemas.microsoft.com/VisualStudio/2011/storyboarding/control"/>
  </ds:schemaRefs>
</ds:datastoreItem>
</file>

<file path=customXml/itemProps10.xml><?xml version="1.0" encoding="utf-8"?>
<ds:datastoreItem xmlns:ds="http://schemas.openxmlformats.org/officeDocument/2006/customXml" ds:itemID="{4238F7FD-1397-40F9-8DA4-1B2363D5DF69}">
  <ds:schemaRefs>
    <ds:schemaRef ds:uri="http://schemas.microsoft.com/VisualStudio/2011/storyboarding/control"/>
  </ds:schemaRefs>
</ds:datastoreItem>
</file>

<file path=customXml/itemProps11.xml><?xml version="1.0" encoding="utf-8"?>
<ds:datastoreItem xmlns:ds="http://schemas.openxmlformats.org/officeDocument/2006/customXml" ds:itemID="{F69F0F43-3B9E-4646-9AAB-EC372D25A1C9}">
  <ds:schemaRefs>
    <ds:schemaRef ds:uri="http://schemas.microsoft.com/VisualStudio/2011/storyboarding/control"/>
  </ds:schemaRefs>
</ds:datastoreItem>
</file>

<file path=customXml/itemProps12.xml><?xml version="1.0" encoding="utf-8"?>
<ds:datastoreItem xmlns:ds="http://schemas.openxmlformats.org/officeDocument/2006/customXml" ds:itemID="{25464077-AB32-4500-9AA0-3C20B1FFFFB3}">
  <ds:schemaRefs>
    <ds:schemaRef ds:uri="http://schemas.microsoft.com/VisualStudio/2011/storyboarding/control"/>
  </ds:schemaRefs>
</ds:datastoreItem>
</file>

<file path=customXml/itemProps13.xml><?xml version="1.0" encoding="utf-8"?>
<ds:datastoreItem xmlns:ds="http://schemas.openxmlformats.org/officeDocument/2006/customXml" ds:itemID="{B08D06DF-C2AA-45EF-865E-1E729275B0C2}">
  <ds:schemaRefs>
    <ds:schemaRef ds:uri="http://schemas.microsoft.com/VisualStudio/2011/storyboarding/control"/>
  </ds:schemaRefs>
</ds:datastoreItem>
</file>

<file path=customXml/itemProps14.xml><?xml version="1.0" encoding="utf-8"?>
<ds:datastoreItem xmlns:ds="http://schemas.openxmlformats.org/officeDocument/2006/customXml" ds:itemID="{8C3949BB-B130-480F-AC4B-4A22079495C7}">
  <ds:schemaRefs>
    <ds:schemaRef ds:uri="http://schemas.microsoft.com/VisualStudio/2011/storyboarding/control"/>
  </ds:schemaRefs>
</ds:datastoreItem>
</file>

<file path=customXml/itemProps15.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2.xml><?xml version="1.0" encoding="utf-8"?>
<ds:datastoreItem xmlns:ds="http://schemas.openxmlformats.org/officeDocument/2006/customXml" ds:itemID="{322D8AA5-CC48-42A5-A730-BEB4E70C3EEB}">
  <ds:schemaRefs>
    <ds:schemaRef ds:uri="http://schemas.microsoft.com/VisualStudio/2011/storyboarding/control"/>
  </ds:schemaRefs>
</ds:datastoreItem>
</file>

<file path=customXml/itemProps3.xml><?xml version="1.0" encoding="utf-8"?>
<ds:datastoreItem xmlns:ds="http://schemas.openxmlformats.org/officeDocument/2006/customXml" ds:itemID="{A221C96B-DBAD-41B8-B572-28EF1FE3B8C6}">
  <ds:schemaRefs>
    <ds:schemaRef ds:uri="http://schemas.microsoft.com/VisualStudio/2011/storyboarding/control"/>
  </ds:schemaRefs>
</ds:datastoreItem>
</file>

<file path=customXml/itemProps4.xml><?xml version="1.0" encoding="utf-8"?>
<ds:datastoreItem xmlns:ds="http://schemas.openxmlformats.org/officeDocument/2006/customXml" ds:itemID="{BBB7D1CD-2AF5-4E17-A0B8-96DF3BB13463}">
  <ds:schemaRefs>
    <ds:schemaRef ds:uri="http://schemas.microsoft.com/VisualStudio/2011/storyboarding/control"/>
  </ds:schemaRefs>
</ds:datastoreItem>
</file>

<file path=customXml/itemProps5.xml><?xml version="1.0" encoding="utf-8"?>
<ds:datastoreItem xmlns:ds="http://schemas.openxmlformats.org/officeDocument/2006/customXml" ds:itemID="{5D636A32-C9CE-4466-A7AA-4E99513F62CE}">
  <ds:schemaRefs>
    <ds:schemaRef ds:uri="http://schemas.microsoft.com/VisualStudio/2011/storyboarding/control"/>
  </ds:schemaRefs>
</ds:datastoreItem>
</file>

<file path=customXml/itemProps6.xml><?xml version="1.0" encoding="utf-8"?>
<ds:datastoreItem xmlns:ds="http://schemas.openxmlformats.org/officeDocument/2006/customXml" ds:itemID="{8F4D6BDA-3027-4CA4-B1D2-75C28A01AEEA}">
  <ds:schemaRefs>
    <ds:schemaRef ds:uri="http://schemas.microsoft.com/VisualStudio/2011/storyboarding/control"/>
  </ds:schemaRefs>
</ds:datastoreItem>
</file>

<file path=customXml/itemProps7.xml><?xml version="1.0" encoding="utf-8"?>
<ds:datastoreItem xmlns:ds="http://schemas.openxmlformats.org/officeDocument/2006/customXml" ds:itemID="{6E2D75E1-1DB4-4D06-BA7F-86761867684D}">
  <ds:schemaRefs>
    <ds:schemaRef ds:uri="http://schemas.microsoft.com/VisualStudio/2011/storyboarding/control"/>
  </ds:schemaRefs>
</ds:datastoreItem>
</file>

<file path=customXml/itemProps8.xml><?xml version="1.0" encoding="utf-8"?>
<ds:datastoreItem xmlns:ds="http://schemas.openxmlformats.org/officeDocument/2006/customXml" ds:itemID="{3C5A09BE-A599-42B0-9D62-59A72E25F70A}">
  <ds:schemaRefs>
    <ds:schemaRef ds:uri="http://schemas.microsoft.com/VisualStudio/2011/storyboarding/control"/>
  </ds:schemaRefs>
</ds:datastoreItem>
</file>

<file path=customXml/itemProps9.xml><?xml version="1.0" encoding="utf-8"?>
<ds:datastoreItem xmlns:ds="http://schemas.openxmlformats.org/officeDocument/2006/customXml" ds:itemID="{66584C4E-10A7-4D6A-B8A8-BCD2E6B5A60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Office Theme</Template>
  <TotalTime>1296</TotalTime>
  <Words>2368</Words>
  <Application>Microsoft Office PowerPoint</Application>
  <PresentationFormat>Personalizar</PresentationFormat>
  <Paragraphs>318</Paragraphs>
  <Slides>81</Slides>
  <Notes>5</Notes>
  <HiddenSlides>1</HiddenSlides>
  <MMClips>0</MMClips>
  <ScaleCrop>false</ScaleCrop>
  <HeadingPairs>
    <vt:vector size="6" baseType="variant">
      <vt:variant>
        <vt:lpstr>Fontes usadas</vt:lpstr>
      </vt:variant>
      <vt:variant>
        <vt:i4>9</vt:i4>
      </vt:variant>
      <vt:variant>
        <vt:lpstr>Tema</vt:lpstr>
      </vt:variant>
      <vt:variant>
        <vt:i4>4</vt:i4>
      </vt:variant>
      <vt:variant>
        <vt:lpstr>Títulos de slides</vt:lpstr>
      </vt:variant>
      <vt:variant>
        <vt:i4>81</vt:i4>
      </vt:variant>
    </vt:vector>
  </HeadingPairs>
  <TitlesOfParts>
    <vt:vector size="94" baseType="lpstr">
      <vt:lpstr>Arial</vt:lpstr>
      <vt:lpstr>Arial Unicode MS</vt:lpstr>
      <vt:lpstr>Calibri</vt:lpstr>
      <vt:lpstr>Calibri Bold</vt:lpstr>
      <vt:lpstr>Calibri Light</vt:lpstr>
      <vt:lpstr>inherit</vt:lpstr>
      <vt:lpstr>Open Sans</vt:lpstr>
      <vt:lpstr>STIX-Regular</vt:lpstr>
      <vt:lpstr>Wingdings</vt:lpstr>
      <vt:lpstr>Congresso de Patologia</vt:lpstr>
      <vt:lpstr>Office Theme</vt:lpstr>
      <vt:lpstr>2_Office Theme</vt:lpstr>
      <vt:lpstr>1_Office Theme</vt:lpstr>
      <vt:lpstr>The  new follicular cell-derived thyroid tumors</vt:lpstr>
      <vt:lpstr>Declaração de Conflito de Interesse</vt:lpstr>
      <vt:lpstr>5th Edition WHO Classification of Endocrine and Neuroendocrine Tumors</vt:lpstr>
      <vt:lpstr>5th Edition WHO Classification of Endocrine and Neuroendocrine Tumors</vt:lpstr>
      <vt:lpstr>2022 WHO Update For Thyroid</vt:lpstr>
      <vt:lpstr>5th Edition WHO Classification of Endocrine and Neuroendocrine Tumors</vt:lpstr>
      <vt:lpstr>5th Edition WHO Classification of Endocrine and Neuroendocrine Tumors</vt:lpstr>
      <vt:lpstr>Follicular adenoma with papillary architecture </vt:lpstr>
      <vt:lpstr>Follicular adenoma with papillary architecture</vt:lpstr>
      <vt:lpstr>Follicular adenoma with papillary architecture</vt:lpstr>
      <vt:lpstr>Follicular adenoma with papillary architecture</vt:lpstr>
      <vt:lpstr>Apresentação do PowerPoint</vt:lpstr>
      <vt:lpstr>Apresentação do PowerPoint</vt:lpstr>
      <vt:lpstr>Thyroid Follicular Nodular Disease (FND)</vt:lpstr>
      <vt:lpstr>Apresentação do PowerPoint</vt:lpstr>
      <vt:lpstr>Thyroid Follicular Nodular Disease (FND)</vt:lpstr>
      <vt:lpstr>Thyroid Follicular Nodular Disease (FND)</vt:lpstr>
      <vt:lpstr>Thyroid Follicular Nodular Disease (FND)</vt:lpstr>
      <vt:lpstr>Apresentação do PowerPoint</vt:lpstr>
      <vt:lpstr>Apresentação do PowerPoint</vt:lpstr>
      <vt:lpstr>Apresentação do PowerPoint</vt:lpstr>
      <vt:lpstr>Apresentação do PowerPoint</vt:lpstr>
      <vt:lpstr>5th Edition WHO Classification of Endocrine and Neuroendocrine Tumors</vt:lpstr>
      <vt:lpstr>Apresentação do PowerPoint</vt:lpstr>
      <vt:lpstr>5th Edition WHO Classification of Endocrine and Neuroendocrine Tumors</vt:lpstr>
      <vt:lpstr>Apresentação do PowerPoint</vt:lpstr>
      <vt:lpstr>5th Edition WHO Classification of Endocrine and Neuroendocrine Tumors</vt:lpstr>
      <vt:lpstr>Apresentação do PowerPoint</vt:lpstr>
      <vt:lpstr>Histologic Criteria for DHGTC </vt:lpstr>
      <vt:lpstr>Histologic Criteria for PDTC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Immunohistochemistry</vt:lpstr>
      <vt:lpstr>Apresentação do PowerPoint</vt:lpstr>
      <vt:lpstr>Turin Criteria for Diagnosis of Poorly Differentiated Thyroid Carcinoma </vt:lpstr>
      <vt:lpstr>Criteria for Diagnosis of Differentiated High-Grade Thyroid Carcinoma </vt:lpstr>
      <vt:lpstr>Genetic Tests:</vt:lpstr>
      <vt:lpstr>Genetic Tests:</vt:lpstr>
      <vt:lpstr>Apresentação do PowerPoint</vt:lpstr>
      <vt:lpstr>Apresentação do PowerPoint</vt:lpstr>
      <vt:lpstr>5th Edition WHO Classification of Endocrine and Neuroendocrine Tumors</vt:lpstr>
      <vt:lpstr>2022 WHO Endocrine And Neuroendocrine Tumors: Thyroid</vt:lpstr>
      <vt:lpstr>2022 WHO Endocrine And Neuroendocrine Tumors: Thyroid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DICER1 Mutations:  Thyroid Pathology </vt:lpstr>
      <vt:lpstr>DICER1 Syndrome</vt:lpstr>
      <vt:lpstr>DICER1 Mutations and Thyroid Pathology </vt:lpstr>
      <vt:lpstr>Quantification of Thyroid Cancer and Thyroid Follicular Nodular Disease Risk in the DICER1 Syndrome: A Family-Based Cohort Study  </vt:lpstr>
      <vt:lpstr>Dicer 1 Syndrome: Pathologists’ Roles</vt:lpstr>
      <vt:lpstr>What is New in Endocrine Tumor Syndromes</vt:lpstr>
      <vt:lpstr>Background</vt:lpstr>
      <vt:lpstr>2022 WHO Endocrine And Neuroendocrine Tumors:   15 Genetic Tumor Syndromes </vt:lpstr>
      <vt:lpstr>Familial Thyroid Carcinoma</vt:lpstr>
      <vt:lpstr>Apresentação do PowerPoint</vt:lpstr>
      <vt:lpstr>Familial Thyroid Carcinoma </vt:lpstr>
      <vt:lpstr>Non-Syndromic or Familial Tumor Syndrome with a Preponderance of NMTC</vt:lpstr>
      <vt:lpstr>FNMTC</vt:lpstr>
      <vt:lpstr>Apresentação do PowerPoint</vt:lpstr>
      <vt:lpstr>Apresentação do PowerPoint</vt:lpstr>
      <vt:lpstr>Follicular Cell Tumors: Summary</vt:lpstr>
      <vt:lpstr>Pathologists: Histopathological and Demographic Features Suggestive of Underlying Genetic Disease</vt:lpstr>
      <vt:lpstr>obrigadA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Alexsander Verrone</dc:creator>
  <cp:lastModifiedBy>CN PRODUÇÕES</cp:lastModifiedBy>
  <cp:revision>39</cp:revision>
  <dcterms:created xsi:type="dcterms:W3CDTF">2024-02-22T18:43:09Z</dcterms:created>
  <dcterms:modified xsi:type="dcterms:W3CDTF">2024-05-30T13:08:16Z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